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91" r:id="rId4"/>
    <p:sldMasterId id="2147483698" r:id="rId5"/>
    <p:sldMasterId id="2147483697" r:id="rId6"/>
  </p:sldMasterIdLst>
  <p:notesMasterIdLst>
    <p:notesMasterId r:id="rId34"/>
  </p:notesMasterIdLst>
  <p:handoutMasterIdLst>
    <p:handoutMasterId r:id="rId35"/>
  </p:handoutMasterIdLst>
  <p:sldIdLst>
    <p:sldId id="282" r:id="rId7"/>
    <p:sldId id="283" r:id="rId8"/>
    <p:sldId id="320" r:id="rId9"/>
    <p:sldId id="264" r:id="rId10"/>
    <p:sldId id="328" r:id="rId11"/>
    <p:sldId id="272" r:id="rId12"/>
    <p:sldId id="296" r:id="rId13"/>
    <p:sldId id="309" r:id="rId14"/>
    <p:sldId id="297" r:id="rId15"/>
    <p:sldId id="310" r:id="rId16"/>
    <p:sldId id="295" r:id="rId17"/>
    <p:sldId id="314" r:id="rId18"/>
    <p:sldId id="316" r:id="rId19"/>
    <p:sldId id="299" r:id="rId20"/>
    <p:sldId id="325" r:id="rId21"/>
    <p:sldId id="326" r:id="rId22"/>
    <p:sldId id="327" r:id="rId23"/>
    <p:sldId id="302" r:id="rId24"/>
    <p:sldId id="303" r:id="rId25"/>
    <p:sldId id="304" r:id="rId26"/>
    <p:sldId id="323" r:id="rId27"/>
    <p:sldId id="263" r:id="rId28"/>
    <p:sldId id="292" r:id="rId29"/>
    <p:sldId id="273" r:id="rId30"/>
    <p:sldId id="291" r:id="rId31"/>
    <p:sldId id="284" r:id="rId32"/>
    <p:sldId id="281"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987B3B-2D0A-EE0C-3070-4F1DB8354A66}" name="Rob Carr Jr." initials="RJ" userId="201Q0+gMlyZVAAAyUHjfhtrPRLFLJA9g2VookeHlwQM=" providerId="None"/>
  <p188:author id="{601E294C-11AF-F42F-272E-88986262C22B}" name="Christopher Phillips" initials="CP" userId="ilTjjj4i994XxAvW57ke5dyg67FVK0OyHqGn3kLk41g=" providerId="None"/>
  <p188:author id="{E20A536C-1E6A-CB75-72B0-1E73FF0AF646}" name="Christopher Phillips" initials="CP" userId="255610365_tp_box_2" providerId="Windows Live"/>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2"/>
    <a:srgbClr val="AB6527"/>
    <a:srgbClr val="115AC5"/>
    <a:srgbClr val="0089D0"/>
    <a:srgbClr val="0076C3"/>
    <a:srgbClr val="0000FF"/>
    <a:srgbClr val="1983C9"/>
    <a:srgbClr val="008751"/>
    <a:srgbClr val="2DADE1"/>
    <a:srgbClr val="636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6F1EA-6A77-475E-91E1-8BFF4575D39B}" v="89" dt="2025-01-31T16:26:23.093"/>
    <p1510:client id="{7D553372-8C9B-477C-970E-7FE7A49A0284}" v="111" dt="2025-01-31T16:02:47.286"/>
    <p1510:client id="{D550742A-45E3-4304-878E-DD7EE91FE022}" v="15" dt="2025-01-31T16:13:53.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6"/>
    <p:restoredTop sz="87959" autoAdjust="0"/>
  </p:normalViewPr>
  <p:slideViewPr>
    <p:cSldViewPr snapToGrid="0">
      <p:cViewPr varScale="1">
        <p:scale>
          <a:sx n="139" d="100"/>
          <a:sy n="139" d="100"/>
        </p:scale>
        <p:origin x="176" y="336"/>
      </p:cViewPr>
      <p:guideLst>
        <p:guide orient="horz" pos="1596"/>
        <p:guide pos="2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6ACE6-3F5E-2804-EB1C-49B168D11F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0E0925-D5BF-0BDE-8811-2D5F222EC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6C8E4A-B7BE-184A-AF2D-1E61CAB18FC1}" type="datetimeFigureOut">
              <a:rPr lang="en-US" smtClean="0"/>
              <a:t>1/31/25</a:t>
            </a:fld>
            <a:endParaRPr lang="en-US"/>
          </a:p>
        </p:txBody>
      </p:sp>
      <p:sp>
        <p:nvSpPr>
          <p:cNvPr id="4" name="Footer Placeholder 3">
            <a:extLst>
              <a:ext uri="{FF2B5EF4-FFF2-40B4-BE49-F238E27FC236}">
                <a16:creationId xmlns:a16="http://schemas.microsoft.com/office/drawing/2014/main" id="{9BD87A90-6A70-B160-4C2C-26BD9DFFCA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BAB6AB-CEF0-9682-2FC2-FA30773794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AEE144-E81F-DA4A-A961-EB5E1BA4AB64}" type="slidenum">
              <a:rPr lang="en-US" smtClean="0"/>
              <a:t>‹#›</a:t>
            </a:fld>
            <a:endParaRPr lang="en-US"/>
          </a:p>
        </p:txBody>
      </p:sp>
    </p:spTree>
    <p:extLst>
      <p:ext uri="{BB962C8B-B14F-4D97-AF65-F5344CB8AC3E}">
        <p14:creationId xmlns:p14="http://schemas.microsoft.com/office/powerpoint/2010/main" val="41844376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CC442-35D6-3649-AB8F-E55D217A78A1}" type="datetimeFigureOut">
              <a:rPr lang="en-US" smtClean="0"/>
              <a:t>1/31/25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8B35C-7BB8-8D46-9259-9CC3781D5972}" type="slidenum">
              <a:rPr lang="en-US" smtClean="0"/>
              <a:t>‹#›</a:t>
            </a:fld>
            <a:endParaRPr lang="en-US"/>
          </a:p>
        </p:txBody>
      </p:sp>
    </p:spTree>
    <p:extLst>
      <p:ext uri="{BB962C8B-B14F-4D97-AF65-F5344CB8AC3E}">
        <p14:creationId xmlns:p14="http://schemas.microsoft.com/office/powerpoint/2010/main" val="1829954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Christopher</a:t>
            </a:r>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a:t>
            </a:fld>
            <a:endParaRPr lang="en-US"/>
          </a:p>
        </p:txBody>
      </p:sp>
    </p:spTree>
    <p:extLst>
      <p:ext uri="{BB962C8B-B14F-4D97-AF65-F5344CB8AC3E}">
        <p14:creationId xmlns:p14="http://schemas.microsoft.com/office/powerpoint/2010/main" val="284366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Christopher</a:t>
            </a:r>
          </a:p>
        </p:txBody>
      </p:sp>
      <p:sp>
        <p:nvSpPr>
          <p:cNvPr id="4" name="Slide Number Placeholder 3"/>
          <p:cNvSpPr>
            <a:spLocks noGrp="1"/>
          </p:cNvSpPr>
          <p:nvPr>
            <p:ph type="sldNum" sz="quarter" idx="5"/>
          </p:nvPr>
        </p:nvSpPr>
        <p:spPr/>
        <p:txBody>
          <a:bodyPr/>
          <a:lstStyle/>
          <a:p>
            <a:fld id="{C3A8B35C-7BB8-8D46-9259-9CC3781D5972}" type="slidenum">
              <a:rPr lang="en-US" smtClean="0"/>
              <a:t>10</a:t>
            </a:fld>
            <a:endParaRPr lang="en-US"/>
          </a:p>
        </p:txBody>
      </p:sp>
    </p:spTree>
    <p:extLst>
      <p:ext uri="{BB962C8B-B14F-4D97-AF65-F5344CB8AC3E}">
        <p14:creationId xmlns:p14="http://schemas.microsoft.com/office/powerpoint/2010/main" val="183542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C3A8B35C-7BB8-8D46-9259-9CC3781D5972}" type="slidenum">
              <a:rPr lang="en-US" smtClean="0"/>
              <a:t>11</a:t>
            </a:fld>
            <a:endParaRPr lang="en-US"/>
          </a:p>
        </p:txBody>
      </p:sp>
    </p:spTree>
    <p:extLst>
      <p:ext uri="{BB962C8B-B14F-4D97-AF65-F5344CB8AC3E}">
        <p14:creationId xmlns:p14="http://schemas.microsoft.com/office/powerpoint/2010/main" val="2173251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a:p>
            <a:r>
              <a:rPr lang="en-US">
                <a:ea typeface="Calibri"/>
                <a:cs typeface="Calibri"/>
              </a:rPr>
              <a:t>Focus changes to proactive</a:t>
            </a:r>
          </a:p>
        </p:txBody>
      </p:sp>
      <p:sp>
        <p:nvSpPr>
          <p:cNvPr id="4" name="Slide Number Placeholder 3"/>
          <p:cNvSpPr>
            <a:spLocks noGrp="1"/>
          </p:cNvSpPr>
          <p:nvPr>
            <p:ph type="sldNum" sz="quarter" idx="5"/>
          </p:nvPr>
        </p:nvSpPr>
        <p:spPr/>
        <p:txBody>
          <a:bodyPr/>
          <a:lstStyle/>
          <a:p>
            <a:fld id="{C3A8B35C-7BB8-8D46-9259-9CC3781D5972}" type="slidenum">
              <a:rPr lang="en-US" smtClean="0"/>
              <a:t>12</a:t>
            </a:fld>
            <a:endParaRPr lang="en-US"/>
          </a:p>
        </p:txBody>
      </p:sp>
    </p:spTree>
    <p:extLst>
      <p:ext uri="{BB962C8B-B14F-4D97-AF65-F5344CB8AC3E}">
        <p14:creationId xmlns:p14="http://schemas.microsoft.com/office/powerpoint/2010/main" val="67051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13</a:t>
            </a:fld>
            <a:endParaRPr lang="en-US"/>
          </a:p>
        </p:txBody>
      </p:sp>
    </p:spTree>
    <p:extLst>
      <p:ext uri="{BB962C8B-B14F-4D97-AF65-F5344CB8AC3E}">
        <p14:creationId xmlns:p14="http://schemas.microsoft.com/office/powerpoint/2010/main" val="418366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p>
        </p:txBody>
      </p:sp>
      <p:sp>
        <p:nvSpPr>
          <p:cNvPr id="4" name="Slide Number Placeholder 3"/>
          <p:cNvSpPr>
            <a:spLocks noGrp="1"/>
          </p:cNvSpPr>
          <p:nvPr>
            <p:ph type="sldNum" sz="quarter" idx="5"/>
          </p:nvPr>
        </p:nvSpPr>
        <p:spPr/>
        <p:txBody>
          <a:bodyPr/>
          <a:lstStyle/>
          <a:p>
            <a:fld id="{C3A8B35C-7BB8-8D46-9259-9CC3781D5972}" type="slidenum">
              <a:rPr lang="en-US" smtClean="0"/>
              <a:t>14</a:t>
            </a:fld>
            <a:endParaRPr lang="en-US"/>
          </a:p>
        </p:txBody>
      </p:sp>
    </p:spTree>
    <p:extLst>
      <p:ext uri="{BB962C8B-B14F-4D97-AF65-F5344CB8AC3E}">
        <p14:creationId xmlns:p14="http://schemas.microsoft.com/office/powerpoint/2010/main" val="623758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DFD44-1805-DCBC-1D00-3740FE7EA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8C146-5BF0-44B1-1E5F-45FF714E9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0B22E-7C5A-2359-305B-2AE29FBBE944}"/>
              </a:ext>
            </a:extLst>
          </p:cNvPr>
          <p:cNvSpPr>
            <a:spLocks noGrp="1"/>
          </p:cNvSpPr>
          <p:nvPr>
            <p:ph type="body" idx="1"/>
          </p:nvPr>
        </p:nvSpPr>
        <p:spPr/>
        <p:txBody>
          <a:bodyPr/>
          <a:lstStyle/>
          <a:p>
            <a:r>
              <a:rPr lang="en-US">
                <a:ea typeface="Calibri"/>
                <a:cs typeface="Calibri"/>
              </a:rPr>
              <a:t>Christopher</a:t>
            </a:r>
            <a:endParaRPr lang="en-US"/>
          </a:p>
        </p:txBody>
      </p:sp>
      <p:sp>
        <p:nvSpPr>
          <p:cNvPr id="4" name="Slide Number Placeholder 3">
            <a:extLst>
              <a:ext uri="{FF2B5EF4-FFF2-40B4-BE49-F238E27FC236}">
                <a16:creationId xmlns:a16="http://schemas.microsoft.com/office/drawing/2014/main" id="{25E55CE1-54FB-4D01-F306-440D0EA5EB36}"/>
              </a:ext>
            </a:extLst>
          </p:cNvPr>
          <p:cNvSpPr>
            <a:spLocks noGrp="1"/>
          </p:cNvSpPr>
          <p:nvPr>
            <p:ph type="sldNum" sz="quarter" idx="5"/>
          </p:nvPr>
        </p:nvSpPr>
        <p:spPr/>
        <p:txBody>
          <a:bodyPr/>
          <a:lstStyle/>
          <a:p>
            <a:fld id="{C3A8B35C-7BB8-8D46-9259-9CC3781D5972}" type="slidenum">
              <a:rPr lang="en-US" smtClean="0"/>
              <a:t>15</a:t>
            </a:fld>
            <a:endParaRPr lang="en-US"/>
          </a:p>
        </p:txBody>
      </p:sp>
    </p:spTree>
    <p:extLst>
      <p:ext uri="{BB962C8B-B14F-4D97-AF65-F5344CB8AC3E}">
        <p14:creationId xmlns:p14="http://schemas.microsoft.com/office/powerpoint/2010/main" val="3686247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Christopher</a:t>
            </a:r>
          </a:p>
        </p:txBody>
      </p:sp>
      <p:sp>
        <p:nvSpPr>
          <p:cNvPr id="4" name="Slide Number Placeholder 3"/>
          <p:cNvSpPr>
            <a:spLocks noGrp="1"/>
          </p:cNvSpPr>
          <p:nvPr>
            <p:ph type="sldNum" sz="quarter" idx="5"/>
          </p:nvPr>
        </p:nvSpPr>
        <p:spPr/>
        <p:txBody>
          <a:bodyPr/>
          <a:lstStyle/>
          <a:p>
            <a:fld id="{C3A8B35C-7BB8-8D46-9259-9CC3781D5972}" type="slidenum">
              <a:rPr lang="en-US" smtClean="0"/>
              <a:t>18</a:t>
            </a:fld>
            <a:endParaRPr lang="en-US"/>
          </a:p>
        </p:txBody>
      </p:sp>
    </p:spTree>
    <p:extLst>
      <p:ext uri="{BB962C8B-B14F-4D97-AF65-F5344CB8AC3E}">
        <p14:creationId xmlns:p14="http://schemas.microsoft.com/office/powerpoint/2010/main" val="2514854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p>
        </p:txBody>
      </p:sp>
      <p:sp>
        <p:nvSpPr>
          <p:cNvPr id="4" name="Slide Number Placeholder 3"/>
          <p:cNvSpPr>
            <a:spLocks noGrp="1"/>
          </p:cNvSpPr>
          <p:nvPr>
            <p:ph type="sldNum" sz="quarter" idx="5"/>
          </p:nvPr>
        </p:nvSpPr>
        <p:spPr/>
        <p:txBody>
          <a:bodyPr/>
          <a:lstStyle/>
          <a:p>
            <a:fld id="{C3A8B35C-7BB8-8D46-9259-9CC3781D5972}" type="slidenum">
              <a:rPr lang="en-US" smtClean="0"/>
              <a:t>19</a:t>
            </a:fld>
            <a:endParaRPr lang="en-US"/>
          </a:p>
        </p:txBody>
      </p:sp>
    </p:spTree>
    <p:extLst>
      <p:ext uri="{BB962C8B-B14F-4D97-AF65-F5344CB8AC3E}">
        <p14:creationId xmlns:p14="http://schemas.microsoft.com/office/powerpoint/2010/main" val="19488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Christopher</a:t>
            </a:r>
          </a:p>
        </p:txBody>
      </p:sp>
      <p:sp>
        <p:nvSpPr>
          <p:cNvPr id="4" name="Slide Number Placeholder 3"/>
          <p:cNvSpPr>
            <a:spLocks noGrp="1"/>
          </p:cNvSpPr>
          <p:nvPr>
            <p:ph type="sldNum" sz="quarter" idx="5"/>
          </p:nvPr>
        </p:nvSpPr>
        <p:spPr/>
        <p:txBody>
          <a:bodyPr/>
          <a:lstStyle/>
          <a:p>
            <a:fld id="{C3A8B35C-7BB8-8D46-9259-9CC3781D5972}" type="slidenum">
              <a:rPr lang="en-US" smtClean="0"/>
              <a:t>20</a:t>
            </a:fld>
            <a:endParaRPr lang="en-US"/>
          </a:p>
        </p:txBody>
      </p:sp>
    </p:spTree>
    <p:extLst>
      <p:ext uri="{BB962C8B-B14F-4D97-AF65-F5344CB8AC3E}">
        <p14:creationId xmlns:p14="http://schemas.microsoft.com/office/powerpoint/2010/main" val="63019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22</a:t>
            </a:fld>
            <a:endParaRPr lang="en-US"/>
          </a:p>
        </p:txBody>
      </p:sp>
    </p:spTree>
    <p:extLst>
      <p:ext uri="{BB962C8B-B14F-4D97-AF65-F5344CB8AC3E}">
        <p14:creationId xmlns:p14="http://schemas.microsoft.com/office/powerpoint/2010/main" val="142509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a:t>
            </a:fld>
            <a:endParaRPr lang="en-US"/>
          </a:p>
        </p:txBody>
      </p:sp>
    </p:spTree>
    <p:extLst>
      <p:ext uri="{BB962C8B-B14F-4D97-AF65-F5344CB8AC3E}">
        <p14:creationId xmlns:p14="http://schemas.microsoft.com/office/powerpoint/2010/main" val="3736878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24</a:t>
            </a:fld>
            <a:endParaRPr lang="en-US"/>
          </a:p>
        </p:txBody>
      </p:sp>
    </p:spTree>
    <p:extLst>
      <p:ext uri="{BB962C8B-B14F-4D97-AF65-F5344CB8AC3E}">
        <p14:creationId xmlns:p14="http://schemas.microsoft.com/office/powerpoint/2010/main" val="2754413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26</a:t>
            </a:fld>
            <a:endParaRPr lang="en-US"/>
          </a:p>
        </p:txBody>
      </p:sp>
    </p:spTree>
    <p:extLst>
      <p:ext uri="{BB962C8B-B14F-4D97-AF65-F5344CB8AC3E}">
        <p14:creationId xmlns:p14="http://schemas.microsoft.com/office/powerpoint/2010/main" val="224557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27</a:t>
            </a:fld>
            <a:endParaRPr lang="en-US"/>
          </a:p>
        </p:txBody>
      </p:sp>
    </p:spTree>
    <p:extLst>
      <p:ext uri="{BB962C8B-B14F-4D97-AF65-F5344CB8AC3E}">
        <p14:creationId xmlns:p14="http://schemas.microsoft.com/office/powerpoint/2010/main" val="99607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Both of Us</a:t>
            </a:r>
          </a:p>
        </p:txBody>
      </p:sp>
      <p:sp>
        <p:nvSpPr>
          <p:cNvPr id="4" name="Slide Number Placeholder 3"/>
          <p:cNvSpPr>
            <a:spLocks noGrp="1"/>
          </p:cNvSpPr>
          <p:nvPr>
            <p:ph type="sldNum" sz="quarter" idx="5"/>
          </p:nvPr>
        </p:nvSpPr>
        <p:spPr/>
        <p:txBody>
          <a:bodyPr/>
          <a:lstStyle/>
          <a:p>
            <a:fld id="{C3A8B35C-7BB8-8D46-9259-9CC3781D5972}" type="slidenum">
              <a:rPr lang="en-US" smtClean="0"/>
              <a:t>3</a:t>
            </a:fld>
            <a:endParaRPr lang="en-US"/>
          </a:p>
        </p:txBody>
      </p:sp>
    </p:spTree>
    <p:extLst>
      <p:ext uri="{BB962C8B-B14F-4D97-AF65-F5344CB8AC3E}">
        <p14:creationId xmlns:p14="http://schemas.microsoft.com/office/powerpoint/2010/main" val="56524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Both</a:t>
            </a:r>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4</a:t>
            </a:fld>
            <a:endParaRPr lang="en-US"/>
          </a:p>
        </p:txBody>
      </p:sp>
    </p:spTree>
    <p:extLst>
      <p:ext uri="{BB962C8B-B14F-4D97-AF65-F5344CB8AC3E}">
        <p14:creationId xmlns:p14="http://schemas.microsoft.com/office/powerpoint/2010/main" val="278600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8632-9EFF-F3C3-F0D5-D8B230C4E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442A5-1929-BF08-599C-3AC7E5A18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928EA-58BC-30B6-2D0B-6A0D88036678}"/>
              </a:ext>
            </a:extLst>
          </p:cNvPr>
          <p:cNvSpPr>
            <a:spLocks noGrp="1"/>
          </p:cNvSpPr>
          <p:nvPr>
            <p:ph type="body" idx="1"/>
          </p:nvPr>
        </p:nvSpPr>
        <p:spPr/>
        <p:txBody>
          <a:bodyPr/>
          <a:lstStyle/>
          <a:p>
            <a:r>
              <a:rPr lang="en-US">
                <a:ea typeface="Calibri"/>
                <a:cs typeface="Calibri"/>
              </a:rPr>
              <a:t>Rob</a:t>
            </a:r>
            <a:endParaRPr lang="en-US"/>
          </a:p>
        </p:txBody>
      </p:sp>
      <p:sp>
        <p:nvSpPr>
          <p:cNvPr id="4" name="Slide Number Placeholder 3">
            <a:extLst>
              <a:ext uri="{FF2B5EF4-FFF2-40B4-BE49-F238E27FC236}">
                <a16:creationId xmlns:a16="http://schemas.microsoft.com/office/drawing/2014/main" id="{21D97292-04AB-5F5F-8BB5-694893FC1A02}"/>
              </a:ext>
            </a:extLst>
          </p:cNvPr>
          <p:cNvSpPr>
            <a:spLocks noGrp="1"/>
          </p:cNvSpPr>
          <p:nvPr>
            <p:ph type="sldNum" sz="quarter" idx="5"/>
          </p:nvPr>
        </p:nvSpPr>
        <p:spPr/>
        <p:txBody>
          <a:bodyPr/>
          <a:lstStyle/>
          <a:p>
            <a:fld id="{C3A8B35C-7BB8-8D46-9259-9CC3781D5972}" type="slidenum">
              <a:rPr lang="en-US" smtClean="0"/>
              <a:t>5</a:t>
            </a:fld>
            <a:endParaRPr lang="en-US"/>
          </a:p>
        </p:txBody>
      </p:sp>
    </p:spTree>
    <p:extLst>
      <p:ext uri="{BB962C8B-B14F-4D97-AF65-F5344CB8AC3E}">
        <p14:creationId xmlns:p14="http://schemas.microsoft.com/office/powerpoint/2010/main" val="80799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6</a:t>
            </a:fld>
            <a:endParaRPr lang="en-US"/>
          </a:p>
        </p:txBody>
      </p:sp>
    </p:spTree>
    <p:extLst>
      <p:ext uri="{BB962C8B-B14F-4D97-AF65-F5344CB8AC3E}">
        <p14:creationId xmlns:p14="http://schemas.microsoft.com/office/powerpoint/2010/main" val="136425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p>
        </p:txBody>
      </p:sp>
      <p:sp>
        <p:nvSpPr>
          <p:cNvPr id="4" name="Slide Number Placeholder 3"/>
          <p:cNvSpPr>
            <a:spLocks noGrp="1"/>
          </p:cNvSpPr>
          <p:nvPr>
            <p:ph type="sldNum" sz="quarter" idx="5"/>
          </p:nvPr>
        </p:nvSpPr>
        <p:spPr/>
        <p:txBody>
          <a:bodyPr/>
          <a:lstStyle/>
          <a:p>
            <a:fld id="{C3A8B35C-7BB8-8D46-9259-9CC3781D5972}" type="slidenum">
              <a:rPr lang="en-US" smtClean="0"/>
              <a:t>7</a:t>
            </a:fld>
            <a:endParaRPr lang="en-US"/>
          </a:p>
        </p:txBody>
      </p:sp>
    </p:spTree>
    <p:extLst>
      <p:ext uri="{BB962C8B-B14F-4D97-AF65-F5344CB8AC3E}">
        <p14:creationId xmlns:p14="http://schemas.microsoft.com/office/powerpoint/2010/main" val="193315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Christopher</a:t>
            </a:r>
          </a:p>
        </p:txBody>
      </p:sp>
      <p:sp>
        <p:nvSpPr>
          <p:cNvPr id="4" name="Slide Number Placeholder 3"/>
          <p:cNvSpPr>
            <a:spLocks noGrp="1"/>
          </p:cNvSpPr>
          <p:nvPr>
            <p:ph type="sldNum" sz="quarter" idx="5"/>
          </p:nvPr>
        </p:nvSpPr>
        <p:spPr/>
        <p:txBody>
          <a:bodyPr/>
          <a:lstStyle/>
          <a:p>
            <a:fld id="{C3A8B35C-7BB8-8D46-9259-9CC3781D5972}" type="slidenum">
              <a:rPr lang="en-US" smtClean="0"/>
              <a:t>8</a:t>
            </a:fld>
            <a:endParaRPr lang="en-US"/>
          </a:p>
        </p:txBody>
      </p:sp>
    </p:spTree>
    <p:extLst>
      <p:ext uri="{BB962C8B-B14F-4D97-AF65-F5344CB8AC3E}">
        <p14:creationId xmlns:p14="http://schemas.microsoft.com/office/powerpoint/2010/main" val="401747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Christopher</a:t>
            </a:r>
          </a:p>
        </p:txBody>
      </p:sp>
      <p:sp>
        <p:nvSpPr>
          <p:cNvPr id="4" name="Slide Number Placeholder 3"/>
          <p:cNvSpPr>
            <a:spLocks noGrp="1"/>
          </p:cNvSpPr>
          <p:nvPr>
            <p:ph type="sldNum" sz="quarter" idx="5"/>
          </p:nvPr>
        </p:nvSpPr>
        <p:spPr/>
        <p:txBody>
          <a:bodyPr/>
          <a:lstStyle/>
          <a:p>
            <a:fld id="{C3A8B35C-7BB8-8D46-9259-9CC3781D5972}" type="slidenum">
              <a:rPr lang="en-US" smtClean="0"/>
              <a:t>9</a:t>
            </a:fld>
            <a:endParaRPr lang="en-US"/>
          </a:p>
        </p:txBody>
      </p:sp>
    </p:spTree>
    <p:extLst>
      <p:ext uri="{BB962C8B-B14F-4D97-AF65-F5344CB8AC3E}">
        <p14:creationId xmlns:p14="http://schemas.microsoft.com/office/powerpoint/2010/main" val="2665775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0F8F42-7744-5ECE-D540-2C4236C3ECCB}"/>
              </a:ext>
              <a:ext uri="{C183D7F6-B498-43B3-948B-1728B52AA6E4}">
                <adec:decorative xmlns:adec="http://schemas.microsoft.com/office/drawing/2017/decorative" val="1"/>
              </a:ext>
            </a:extLst>
          </p:cNvPr>
          <p:cNvPicPr>
            <a:picLocks noChangeAspect="1"/>
          </p:cNvPicPr>
          <p:nvPr userDrawn="1"/>
        </p:nvPicPr>
        <p:blipFill>
          <a:blip r:embed="rId2"/>
          <a:srcRect l="48382"/>
          <a:stretch/>
        </p:blipFill>
        <p:spPr>
          <a:xfrm>
            <a:off x="4424092" y="0"/>
            <a:ext cx="4719908" cy="5143500"/>
          </a:xfrm>
          <a:prstGeom prst="rect">
            <a:avLst/>
          </a:prstGeom>
        </p:spPr>
      </p:pic>
      <p:pic>
        <p:nvPicPr>
          <p:cNvPr id="2" name="Picture 1">
            <a:extLst>
              <a:ext uri="{FF2B5EF4-FFF2-40B4-BE49-F238E27FC236}">
                <a16:creationId xmlns:a16="http://schemas.microsoft.com/office/drawing/2014/main" id="{20976BC6-38D5-9330-8D54-2B7BCBB81C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498402" y="1926590"/>
            <a:ext cx="2878408" cy="1290320"/>
          </a:xfrm>
          <a:prstGeom prst="rect">
            <a:avLst/>
          </a:prstGeom>
        </p:spPr>
      </p:pic>
      <p:sp>
        <p:nvSpPr>
          <p:cNvPr id="4" name="Title 3">
            <a:extLst>
              <a:ext uri="{FF2B5EF4-FFF2-40B4-BE49-F238E27FC236}">
                <a16:creationId xmlns:a16="http://schemas.microsoft.com/office/drawing/2014/main" id="{1B03B217-5EBF-21DE-2C49-918EA2BF6E91}"/>
              </a:ext>
            </a:extLst>
          </p:cNvPr>
          <p:cNvSpPr>
            <a:spLocks noGrp="1"/>
          </p:cNvSpPr>
          <p:nvPr>
            <p:ph type="title"/>
          </p:nvPr>
        </p:nvSpPr>
        <p:spPr>
          <a:xfrm>
            <a:off x="196850" y="0"/>
            <a:ext cx="4227242" cy="2982482"/>
          </a:xfrm>
          <a:prstGeom prst="rect">
            <a:avLst/>
          </a:prstGeom>
        </p:spPr>
        <p:txBody>
          <a:bodyPr anchor="ctr" anchorCtr="0"/>
          <a:lstStyle/>
          <a:p>
            <a:r>
              <a:rPr lang="en-US"/>
              <a:t>Click to edit Master title style</a:t>
            </a:r>
          </a:p>
        </p:txBody>
      </p:sp>
      <p:pic>
        <p:nvPicPr>
          <p:cNvPr id="6" name="Picture 5">
            <a:extLst>
              <a:ext uri="{FF2B5EF4-FFF2-40B4-BE49-F238E27FC236}">
                <a16:creationId xmlns:a16="http://schemas.microsoft.com/office/drawing/2014/main" id="{26CB33B5-FB14-FDE9-3EA4-73DF2C62790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321602" y="4229100"/>
            <a:ext cx="1524000" cy="927100"/>
          </a:xfrm>
          <a:prstGeom prst="rect">
            <a:avLst/>
          </a:prstGeom>
        </p:spPr>
      </p:pic>
      <p:sp>
        <p:nvSpPr>
          <p:cNvPr id="7" name="Text Placeholder 6">
            <a:extLst>
              <a:ext uri="{FF2B5EF4-FFF2-40B4-BE49-F238E27FC236}">
                <a16:creationId xmlns:a16="http://schemas.microsoft.com/office/drawing/2014/main" id="{FA7433C8-1373-B6BA-2801-B1E44E7C1C33}"/>
              </a:ext>
            </a:extLst>
          </p:cNvPr>
          <p:cNvSpPr>
            <a:spLocks noGrp="1"/>
          </p:cNvSpPr>
          <p:nvPr>
            <p:ph type="body" sz="quarter" idx="10"/>
          </p:nvPr>
        </p:nvSpPr>
        <p:spPr>
          <a:xfrm>
            <a:off x="196850" y="3144838"/>
            <a:ext cx="4203700" cy="1239837"/>
          </a:xfrm>
          <a:prstGeom prst="rect">
            <a:avLst/>
          </a:prstGeom>
        </p:spPr>
        <p:txBody>
          <a:bodyPr/>
          <a:lstStyle>
            <a:lvl1pPr marL="0" indent="0">
              <a:buNone/>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756302694"/>
      </p:ext>
    </p:extLst>
  </p:cSld>
  <p:clrMapOvr>
    <a:masterClrMapping/>
  </p:clrMapOvr>
  <p:extLst>
    <p:ext uri="{DCECCB84-F9BA-43D5-87BE-67443E8EF086}">
      <p15:sldGuideLst xmlns:p15="http://schemas.microsoft.com/office/powerpoint/2012/main">
        <p15:guide id="1" orient="horz" pos="1620">
          <p15:clr>
            <a:srgbClr val="FBAE40"/>
          </p15:clr>
        </p15:guide>
        <p15:guide id="2"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628650" y="615130"/>
            <a:ext cx="7886700" cy="62865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628650" y="1377983"/>
            <a:ext cx="3886200" cy="2878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4629150" y="1377983"/>
            <a:ext cx="3886200" cy="2878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206E33D-F4D5-7226-DB9B-464D71A2461D}"/>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628651" y="518458"/>
            <a:ext cx="78866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31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628650" y="615130"/>
            <a:ext cx="7886700" cy="62865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628650" y="1335271"/>
            <a:ext cx="7886700" cy="301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5026AB-2223-3618-995E-DF8C43E6A9EC}"/>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628651" y="518458"/>
            <a:ext cx="78866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5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629841" y="623616"/>
            <a:ext cx="7886700" cy="617934"/>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629842" y="1295440"/>
            <a:ext cx="3868340" cy="447572"/>
          </a:xfr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629842" y="1792707"/>
            <a:ext cx="3868340" cy="245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4629150" y="1295440"/>
            <a:ext cx="3887391" cy="447572"/>
          </a:xfr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4629150" y="1792707"/>
            <a:ext cx="3887391" cy="245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0F2A5E-D074-0D1D-560A-01AA2F9AF133}"/>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628651" y="518458"/>
            <a:ext cx="78866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14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F2569-669C-3718-4908-B7F22D506FD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76854" y="920921"/>
            <a:ext cx="4590292" cy="3657600"/>
          </a:xfrm>
          <a:prstGeom prst="rect">
            <a:avLst/>
          </a:prstGeom>
        </p:spPr>
      </p:pic>
      <p:sp>
        <p:nvSpPr>
          <p:cNvPr id="2" name="Title 1">
            <a:extLst>
              <a:ext uri="{FF2B5EF4-FFF2-40B4-BE49-F238E27FC236}">
                <a16:creationId xmlns:a16="http://schemas.microsoft.com/office/drawing/2014/main" id="{BA566E86-C8BF-1338-E1FF-6D75D00247E8}"/>
              </a:ext>
            </a:extLst>
          </p:cNvPr>
          <p:cNvSpPr>
            <a:spLocks noGrp="1"/>
          </p:cNvSpPr>
          <p:nvPr>
            <p:ph type="title"/>
          </p:nvPr>
        </p:nvSpPr>
        <p:spPr>
          <a:xfrm>
            <a:off x="3181002" y="2087318"/>
            <a:ext cx="2781995"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68816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7098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01A2E-9D6E-D6FA-492C-3EFBB51642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20976BC6-38D5-9330-8D54-2B7BCBB81C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32888" y="1554480"/>
            <a:ext cx="4078224" cy="1828168"/>
          </a:xfrm>
          <a:prstGeom prst="rect">
            <a:avLst/>
          </a:prstGeom>
        </p:spPr>
      </p:pic>
      <p:sp>
        <p:nvSpPr>
          <p:cNvPr id="4" name="Title 3">
            <a:extLst>
              <a:ext uri="{FF2B5EF4-FFF2-40B4-BE49-F238E27FC236}">
                <a16:creationId xmlns:a16="http://schemas.microsoft.com/office/drawing/2014/main" id="{1B03B217-5EBF-21DE-2C49-918EA2BF6E91}"/>
              </a:ext>
            </a:extLst>
          </p:cNvPr>
          <p:cNvSpPr>
            <a:spLocks noGrp="1"/>
          </p:cNvSpPr>
          <p:nvPr>
            <p:ph type="title"/>
          </p:nvPr>
        </p:nvSpPr>
        <p:spPr>
          <a:xfrm>
            <a:off x="628650" y="274638"/>
            <a:ext cx="3117850" cy="475456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82806952"/>
      </p:ext>
    </p:extLst>
  </p:cSld>
  <p:clrMapOvr>
    <a:masterClrMapping/>
  </p:clrMapOvr>
  <p:extLst>
    <p:ext uri="{DCECCB84-F9BA-43D5-87BE-67443E8EF086}">
      <p15:sldGuideLst xmlns:p15="http://schemas.microsoft.com/office/powerpoint/2012/main">
        <p15:guide id="1" orient="horz" pos="1620">
          <p15:clr>
            <a:srgbClr val="FBAE40"/>
          </p15:clr>
        </p15:guide>
        <p15:guide id="2"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Text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E4D1E-F920-4137-092C-B85FCC1F73D5}"/>
              </a:ext>
            </a:extLst>
          </p:cNvPr>
          <p:cNvSpPr>
            <a:spLocks noGrp="1"/>
          </p:cNvSpPr>
          <p:nvPr>
            <p:ph type="title" hasCustomPrompt="1"/>
          </p:nvPr>
        </p:nvSpPr>
        <p:spPr>
          <a:xfrm>
            <a:off x="1143000" y="514350"/>
            <a:ext cx="6858000" cy="4114800"/>
          </a:xfrm>
          <a:prstGeom prst="rect">
            <a:avLst/>
          </a:prstGeom>
          <a:noFill/>
        </p:spPr>
        <p:txBody>
          <a:bodyPr lIns="457200" tIns="274320" rIns="457200" bIns="274320" anchor="ctr"/>
          <a:lstStyle>
            <a:lvl1pPr algn="ctr">
              <a:defRPr sz="3200"/>
            </a:lvl1pPr>
          </a:lstStyle>
          <a:p>
            <a:r>
              <a:rPr lang="en-US"/>
              <a:t>Divider slides can be helpful with organizing your presentation</a:t>
            </a:r>
          </a:p>
        </p:txBody>
      </p:sp>
    </p:spTree>
    <p:extLst>
      <p:ext uri="{BB962C8B-B14F-4D97-AF65-F5344CB8AC3E}">
        <p14:creationId xmlns:p14="http://schemas.microsoft.com/office/powerpoint/2010/main" val="245872698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Slide -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4F463-03A9-D09B-9611-5BA27BF0069E}"/>
              </a:ext>
            </a:extLst>
          </p:cNvPr>
          <p:cNvPicPr>
            <a:picLocks noChangeAspect="1"/>
          </p:cNvPicPr>
          <p:nvPr userDrawn="1"/>
        </p:nvPicPr>
        <p:blipFill>
          <a:blip r:embed="rId2"/>
          <a:stretch>
            <a:fillRect/>
          </a:stretch>
        </p:blipFill>
        <p:spPr>
          <a:xfrm>
            <a:off x="5336842" y="1895410"/>
            <a:ext cx="3017520" cy="1352681"/>
          </a:xfrm>
          <a:prstGeom prst="rect">
            <a:avLst/>
          </a:prstGeom>
        </p:spPr>
      </p:pic>
      <p:sp>
        <p:nvSpPr>
          <p:cNvPr id="4" name="Title 2">
            <a:extLst>
              <a:ext uri="{FF2B5EF4-FFF2-40B4-BE49-F238E27FC236}">
                <a16:creationId xmlns:a16="http://schemas.microsoft.com/office/drawing/2014/main" id="{60E66366-2AD9-A825-D970-1DC5868BB734}"/>
              </a:ext>
            </a:extLst>
          </p:cNvPr>
          <p:cNvSpPr>
            <a:spLocks noGrp="1"/>
          </p:cNvSpPr>
          <p:nvPr>
            <p:ph type="title" hasCustomPrompt="1"/>
          </p:nvPr>
        </p:nvSpPr>
        <p:spPr>
          <a:xfrm>
            <a:off x="0" y="0"/>
            <a:ext cx="4572000" cy="5143500"/>
          </a:xfrm>
          <a:prstGeom prst="rect">
            <a:avLst/>
          </a:prstGeom>
          <a:solidFill>
            <a:schemeClr val="bg1"/>
          </a:solidFill>
        </p:spPr>
        <p:txBody>
          <a:bodyPr lIns="457200" tIns="274320" rIns="457200" bIns="274320" anchor="ctr"/>
          <a:lstStyle>
            <a:lvl1pPr>
              <a:defRPr sz="3200"/>
            </a:lvl1pPr>
          </a:lstStyle>
          <a:p>
            <a:r>
              <a:rPr lang="en-US"/>
              <a:t>Divider slides can be helpful with organizing your presentation</a:t>
            </a:r>
          </a:p>
        </p:txBody>
      </p:sp>
      <p:pic>
        <p:nvPicPr>
          <p:cNvPr id="9" name="Picture 8">
            <a:extLst>
              <a:ext uri="{FF2B5EF4-FFF2-40B4-BE49-F238E27FC236}">
                <a16:creationId xmlns:a16="http://schemas.microsoft.com/office/drawing/2014/main" id="{D7F72477-8DFC-FD24-D4CF-AC365EFACBC5}"/>
              </a:ext>
            </a:extLst>
          </p:cNvPr>
          <p:cNvPicPr>
            <a:picLocks noChangeAspect="1"/>
          </p:cNvPicPr>
          <p:nvPr userDrawn="1"/>
        </p:nvPicPr>
        <p:blipFill>
          <a:blip r:embed="rId3"/>
          <a:stretch>
            <a:fillRect/>
          </a:stretch>
        </p:blipFill>
        <p:spPr>
          <a:xfrm>
            <a:off x="5321602" y="4216400"/>
            <a:ext cx="1524000" cy="927100"/>
          </a:xfrm>
          <a:prstGeom prst="rect">
            <a:avLst/>
          </a:prstGeom>
        </p:spPr>
      </p:pic>
    </p:spTree>
    <p:extLst>
      <p:ext uri="{BB962C8B-B14F-4D97-AF65-F5344CB8AC3E}">
        <p14:creationId xmlns:p14="http://schemas.microsoft.com/office/powerpoint/2010/main" val="22466250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 Heade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3369E-D815-1E65-D3F4-D04651BF67BC}"/>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99434"/>
            <a:ext cx="7294882"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D89FF954-D200-88E8-D710-EAAD324A3886}"/>
              </a:ext>
            </a:extLst>
          </p:cNvPr>
          <p:cNvPicPr>
            <a:picLocks noChangeAspect="1"/>
          </p:cNvPicPr>
          <p:nvPr userDrawn="1"/>
        </p:nvPicPr>
        <p:blipFill>
          <a:blip r:embed="rId2"/>
          <a:srcRect/>
          <a:stretch/>
        </p:blipFill>
        <p:spPr>
          <a:xfrm>
            <a:off x="7299325" y="149772"/>
            <a:ext cx="1371599" cy="614855"/>
          </a:xfrm>
          <a:prstGeom prst="rect">
            <a:avLst/>
          </a:prstGeom>
        </p:spPr>
      </p:pic>
    </p:spTree>
    <p:extLst>
      <p:ext uri="{BB962C8B-B14F-4D97-AF65-F5344CB8AC3E}">
        <p14:creationId xmlns:p14="http://schemas.microsoft.com/office/powerpoint/2010/main" val="25573192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 Heade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3369E-D815-1E65-D3F4-D04651BF67BC}"/>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99434"/>
            <a:ext cx="7294882"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716787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 Header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FE41C7-5D91-8FA2-0BDB-0065B362F4DF}"/>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200572"/>
            <a:ext cx="5943600"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noAutofit/>
          </a:bodyPr>
          <a:lstStyle>
            <a:lvl1pPr marL="0" indent="0">
              <a:buNone/>
              <a:defRPr sz="2400"/>
            </a:lvl1pPr>
          </a:lstStyle>
          <a:p>
            <a:pPr lvl="0"/>
            <a:r>
              <a:rPr lang="en-US"/>
              <a:t>Click to edit Master text styles</a:t>
            </a:r>
          </a:p>
        </p:txBody>
      </p:sp>
      <p:pic>
        <p:nvPicPr>
          <p:cNvPr id="5" name="Picture 4">
            <a:extLst>
              <a:ext uri="{FF2B5EF4-FFF2-40B4-BE49-F238E27FC236}">
                <a16:creationId xmlns:a16="http://schemas.microsoft.com/office/drawing/2014/main" id="{727D6E41-13A9-9F34-DC70-03665C37B300}"/>
              </a:ext>
            </a:extLst>
          </p:cNvPr>
          <p:cNvPicPr>
            <a:picLocks noChangeAspect="1"/>
          </p:cNvPicPr>
          <p:nvPr userDrawn="1"/>
        </p:nvPicPr>
        <p:blipFill>
          <a:blip r:embed="rId2"/>
          <a:srcRect/>
          <a:stretch/>
        </p:blipFill>
        <p:spPr>
          <a:xfrm>
            <a:off x="7299325" y="149772"/>
            <a:ext cx="1371599" cy="614855"/>
          </a:xfrm>
          <a:prstGeom prst="rect">
            <a:avLst/>
          </a:prstGeom>
        </p:spPr>
      </p:pic>
    </p:spTree>
    <p:extLst>
      <p:ext uri="{BB962C8B-B14F-4D97-AF65-F5344CB8AC3E}">
        <p14:creationId xmlns:p14="http://schemas.microsoft.com/office/powerpoint/2010/main" val="698137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 Header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826C6-B9D1-DB76-8F11-CD8DD2AE5E95}"/>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7" y="200707"/>
            <a:ext cx="6842127"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a:t>Insert image here</a:t>
            </a:r>
          </a:p>
        </p:txBody>
      </p:sp>
    </p:spTree>
    <p:extLst>
      <p:ext uri="{BB962C8B-B14F-4D97-AF65-F5344CB8AC3E}">
        <p14:creationId xmlns:p14="http://schemas.microsoft.com/office/powerpoint/2010/main" val="190835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 Header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826C6-B9D1-DB76-8F11-CD8DD2AE5E95}"/>
              </a:ext>
            </a:extLst>
          </p:cNvPr>
          <p:cNvSpPr/>
          <p:nvPr userDrawn="1"/>
        </p:nvSpPr>
        <p:spPr>
          <a:xfrm>
            <a:off x="1" y="0"/>
            <a:ext cx="9144000" cy="914400"/>
          </a:xfrm>
          <a:prstGeom prst="rect">
            <a:avLst/>
          </a:prstGeom>
          <a:gradFill>
            <a:gsLst>
              <a:gs pos="0">
                <a:srgbClr val="E1E1E1">
                  <a:alpha val="30000"/>
                </a:srgbClr>
              </a:gs>
              <a:gs pos="100000">
                <a:srgbClr val="E1E1E1">
                  <a:alpha val="39998"/>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7" y="200707"/>
            <a:ext cx="6842127" cy="640080"/>
          </a:xfrm>
          <a:prstGeom prst="rect">
            <a:avLst/>
          </a:prstGeom>
        </p:spPr>
        <p:txBody>
          <a:bodyPr lIns="0" tIns="0" rIns="0" bIns="0" anchor="ctr" anchorCtr="0"/>
          <a:lstStyle>
            <a:lvl1pPr algn="l">
              <a:defRPr sz="4000" b="0" i="0">
                <a:solidFill>
                  <a:srgbClr val="005192"/>
                </a:solidFill>
                <a:latin typeface="Calibri" panose="020F0502020204030204" pitchFamily="34" charset="0"/>
                <a:cs typeface="Calibri" panose="020F0502020204030204" pitchFamily="34" charset="0"/>
              </a:defRPr>
            </a:lvl1pPr>
          </a:lstStyle>
          <a:p>
            <a:r>
              <a:rPr lang="en-US"/>
              <a:t>Title Here (Calibri Regular)</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noAutofit/>
          </a:bodyPr>
          <a:lstStyle>
            <a:lvl1pPr>
              <a:defRPr sz="2400"/>
            </a:lvl1pPr>
            <a:lvl2pPr>
              <a:defRPr sz="2400"/>
            </a:lvl2pPr>
            <a:lvl3pPr>
              <a:defRPr sz="24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a:t>Insert image here</a:t>
            </a:r>
          </a:p>
        </p:txBody>
      </p:sp>
      <p:pic>
        <p:nvPicPr>
          <p:cNvPr id="5" name="Picture 4">
            <a:extLst>
              <a:ext uri="{FF2B5EF4-FFF2-40B4-BE49-F238E27FC236}">
                <a16:creationId xmlns:a16="http://schemas.microsoft.com/office/drawing/2014/main" id="{58CFD55F-6EFD-320E-E5CF-38AD528F96D7}"/>
              </a:ext>
            </a:extLst>
          </p:cNvPr>
          <p:cNvPicPr>
            <a:picLocks noChangeAspect="1"/>
          </p:cNvPicPr>
          <p:nvPr userDrawn="1"/>
        </p:nvPicPr>
        <p:blipFill>
          <a:blip r:embed="rId2"/>
          <a:srcRect/>
          <a:stretch/>
        </p:blipFill>
        <p:spPr>
          <a:xfrm>
            <a:off x="7299325" y="149772"/>
            <a:ext cx="1371599" cy="614855"/>
          </a:xfrm>
          <a:prstGeom prst="rect">
            <a:avLst/>
          </a:prstGeom>
        </p:spPr>
      </p:pic>
    </p:spTree>
    <p:extLst>
      <p:ext uri="{BB962C8B-B14F-4D97-AF65-F5344CB8AC3E}">
        <p14:creationId xmlns:p14="http://schemas.microsoft.com/office/powerpoint/2010/main" val="3855359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70431"/>
      </p:ext>
    </p:extLst>
  </p:cSld>
  <p:clrMap bg1="lt1" tx1="dk1" bg2="lt2" tx2="dk2" accent1="accent1" accent2="accent2" accent3="accent3" accent4="accent4" accent5="accent5" accent6="accent6" hlink="hlink" folHlink="folHlink"/>
  <p:sldLayoutIdLst>
    <p:sldLayoutId id="2147483661" r:id="rId1"/>
    <p:sldLayoutId id="2147483712"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B19F93-1527-B3E2-3DEC-3C115213B2A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517278652"/>
      </p:ext>
    </p:extLst>
  </p:cSld>
  <p:clrMap bg1="lt1" tx1="dk1" bg2="lt2" tx2="dk2" accent1="accent1" accent2="accent2" accent3="accent3" accent4="accent4" accent5="accent5" accent6="accent6" hlink="hlink" folHlink="folHlink"/>
  <p:sldLayoutIdLst>
    <p:sldLayoutId id="2147483692" r:id="rId1"/>
    <p:sldLayoutId id="2147483695"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54758-29D1-138D-D750-9D84736A0C89}"/>
              </a:ext>
            </a:extLst>
          </p:cNvPr>
          <p:cNvSpPr>
            <a:spLocks noGrp="1"/>
          </p:cNvSpPr>
          <p:nvPr>
            <p:ph type="body" idx="1"/>
          </p:nvPr>
        </p:nvSpPr>
        <p:spPr>
          <a:xfrm>
            <a:off x="628650" y="1188720"/>
            <a:ext cx="7886700" cy="3262312"/>
          </a:xfrm>
          <a:prstGeom prst="rect">
            <a:avLst/>
          </a:prstGeom>
        </p:spPr>
        <p:txBody>
          <a:bodyPr vert="horz" lIns="91440" tIns="4572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p:txBody>
      </p:sp>
      <p:sp>
        <p:nvSpPr>
          <p:cNvPr id="2" name="Slide Number Placeholder 12">
            <a:extLst>
              <a:ext uri="{FF2B5EF4-FFF2-40B4-BE49-F238E27FC236}">
                <a16:creationId xmlns:a16="http://schemas.microsoft.com/office/drawing/2014/main" id="{ACF58855-3F3D-1632-F41D-571BBA6CBD0B}"/>
              </a:ext>
            </a:extLst>
          </p:cNvPr>
          <p:cNvSpPr txBox="1">
            <a:spLocks/>
          </p:cNvSpPr>
          <p:nvPr userDrawn="1"/>
        </p:nvSpPr>
        <p:spPr>
          <a:xfrm>
            <a:off x="6766560" y="4800600"/>
            <a:ext cx="2057400" cy="274637"/>
          </a:xfrm>
          <a:prstGeom prst="rect">
            <a:avLst/>
          </a:prstGeom>
        </p:spPr>
        <p:txBody>
          <a:bodyPr vert="horz" lIns="91440" tIns="45720" rIns="0" bIns="45720" rtlCol="0" anchor="ctr"/>
          <a:lstStyle>
            <a:defPPr>
              <a:defRPr lang="en-US"/>
            </a:defPPr>
            <a:lvl1pPr marL="0" algn="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 ATIA 2025 Conference  |  </a:t>
            </a:r>
            <a:fld id="{3C227BEB-8A3B-F241-A7E1-855E870BE287}" type="slidenum">
              <a:rPr lang="en-US" smtClean="0"/>
              <a:pPr/>
              <a:t>‹#›</a:t>
            </a:fld>
            <a:endParaRPr lang="en-US"/>
          </a:p>
        </p:txBody>
      </p:sp>
    </p:spTree>
    <p:extLst>
      <p:ext uri="{BB962C8B-B14F-4D97-AF65-F5344CB8AC3E}">
        <p14:creationId xmlns:p14="http://schemas.microsoft.com/office/powerpoint/2010/main" val="3635783895"/>
      </p:ext>
    </p:extLst>
  </p:cSld>
  <p:clrMap bg1="lt1" tx1="dk1" bg2="lt2" tx2="dk2" accent1="accent1" accent2="accent2" accent3="accent3" accent4="accent4" accent5="accent5" accent6="accent6" hlink="hlink" folHlink="folHlink"/>
  <p:sldLayoutIdLst>
    <p:sldLayoutId id="2147483699" r:id="rId1"/>
    <p:sldLayoutId id="2147483713" r:id="rId2"/>
    <p:sldLayoutId id="2147483711" r:id="rId3"/>
    <p:sldLayoutId id="2147483710" r:id="rId4"/>
    <p:sldLayoutId id="2147483714" r:id="rId5"/>
    <p:sldLayoutId id="2147483715" r:id="rId6"/>
    <p:sldLayoutId id="2147483716" r:id="rId7"/>
    <p:sldLayoutId id="214748371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09942"/>
      </p:ext>
    </p:extLst>
  </p:cSld>
  <p:clrMap bg1="lt1" tx1="dk1" bg2="lt2" tx2="dk2" accent1="accent1" accent2="accent2" accent3="accent3" accent4="accent4" accent5="accent5" accent6="accent6" hlink="hlink" folHlink="folHlink"/>
  <p:sldLayoutIdLst>
    <p:sldLayoutId id="2147483648" r:id="rId1"/>
    <p:sldLayoutId id="2147483649"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ncademi.org/events/webinar/recordings/k12-ada"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ncademi.org/roadmap" TargetMode="External"/><Relationship Id="rId5" Type="http://schemas.openxmlformats.org/officeDocument/2006/relationships/hyperlink" Target="https://ncademi.org/events/webinar/recordings/introduction" TargetMode="External"/><Relationship Id="rId4" Type="http://schemas.openxmlformats.org/officeDocument/2006/relationships/hyperlink" Target="https://ncademi.org/events/webinar/recordings/idea-ad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ncademi.org/input"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ncademi@usu.edu" TargetMode="External"/><Relationship Id="rId7" Type="http://schemas.openxmlformats.org/officeDocument/2006/relationships/image" Target="../media/image33.png"/><Relationship Id="rId2" Type="http://schemas.openxmlformats.org/officeDocument/2006/relationships/hyperlink" Target="https://ncademi.org" TargetMode="Externa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hyperlink" Target="https://www.linkedin.com/company/ncademi/" TargetMode="External"/><Relationship Id="rId9" Type="http://schemas.openxmlformats.org/officeDocument/2006/relationships/hyperlink" Target="https://ncademi.org/newslette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bit.ly/atia-2025&#820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81E4E-1A0D-329F-6EE6-B9F9DB56DEF1}"/>
              </a:ext>
            </a:extLst>
          </p:cNvPr>
          <p:cNvSpPr>
            <a:spLocks noGrp="1"/>
          </p:cNvSpPr>
          <p:nvPr>
            <p:ph type="title"/>
          </p:nvPr>
        </p:nvSpPr>
        <p:spPr>
          <a:xfrm>
            <a:off x="196849" y="532435"/>
            <a:ext cx="4731201" cy="2982482"/>
          </a:xfrm>
        </p:spPr>
        <p:txBody>
          <a:bodyPr/>
          <a:lstStyle/>
          <a:p>
            <a:pPr>
              <a:lnSpc>
                <a:spcPct val="100000"/>
              </a:lnSpc>
              <a:spcBef>
                <a:spcPts val="2400"/>
              </a:spcBef>
            </a:pPr>
            <a:r>
              <a:rPr lang="en-US" sz="4000" b="1"/>
              <a:t>Navigating a New Landscape of Digital Accessibility Requirements in K-12</a:t>
            </a:r>
            <a:endParaRPr lang="en-US" sz="3000"/>
          </a:p>
        </p:txBody>
      </p:sp>
      <p:sp>
        <p:nvSpPr>
          <p:cNvPr id="4" name="Text Placeholder 3">
            <a:extLst>
              <a:ext uri="{FF2B5EF4-FFF2-40B4-BE49-F238E27FC236}">
                <a16:creationId xmlns:a16="http://schemas.microsoft.com/office/drawing/2014/main" id="{A729D7EA-7951-58A3-883E-568D45EC06FF}"/>
              </a:ext>
            </a:extLst>
          </p:cNvPr>
          <p:cNvSpPr>
            <a:spLocks noGrp="1"/>
          </p:cNvSpPr>
          <p:nvPr>
            <p:ph type="body" sz="quarter" idx="10"/>
          </p:nvPr>
        </p:nvSpPr>
        <p:spPr>
          <a:xfrm>
            <a:off x="196850" y="3764756"/>
            <a:ext cx="4203700" cy="1239837"/>
          </a:xfrm>
        </p:spPr>
        <p:txBody>
          <a:bodyPr lIns="91440" tIns="45720" rIns="91440" bIns="45720" anchor="t"/>
          <a:lstStyle/>
          <a:p>
            <a:r>
              <a:rPr lang="en-US" sz="2400"/>
              <a:t>Rob Carr</a:t>
            </a:r>
          </a:p>
          <a:p>
            <a:r>
              <a:rPr lang="en-US" sz="2400"/>
              <a:t>Christopher Phillips</a:t>
            </a:r>
          </a:p>
        </p:txBody>
      </p:sp>
      <p:pic>
        <p:nvPicPr>
          <p:cNvPr id="3" name="Picture 2" descr="ATIA 2025 Conference logo.">
            <a:extLst>
              <a:ext uri="{FF2B5EF4-FFF2-40B4-BE49-F238E27FC236}">
                <a16:creationId xmlns:a16="http://schemas.microsoft.com/office/drawing/2014/main" id="{0B7F8C42-9791-E16C-EE0C-04C99F0AEB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482407" y="1926590"/>
            <a:ext cx="2878408" cy="1290320"/>
          </a:xfrm>
          <a:prstGeom prst="rect">
            <a:avLst/>
          </a:prstGeom>
        </p:spPr>
      </p:pic>
    </p:spTree>
    <p:extLst>
      <p:ext uri="{BB962C8B-B14F-4D97-AF65-F5344CB8AC3E}">
        <p14:creationId xmlns:p14="http://schemas.microsoft.com/office/powerpoint/2010/main" val="387608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B620-9629-C55A-2101-DE3080B65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6E8C7-E307-CA5D-3541-03E9A95B088B}"/>
              </a:ext>
            </a:extLst>
          </p:cNvPr>
          <p:cNvSpPr>
            <a:spLocks noGrp="1"/>
          </p:cNvSpPr>
          <p:nvPr>
            <p:ph type="ctrTitle"/>
          </p:nvPr>
        </p:nvSpPr>
        <p:spPr>
          <a:xfrm>
            <a:off x="457198" y="207118"/>
            <a:ext cx="7294882" cy="640080"/>
          </a:xfrm>
        </p:spPr>
        <p:txBody>
          <a:bodyPr/>
          <a:lstStyle/>
          <a:p>
            <a:r>
              <a:rPr lang="en-US">
                <a:latin typeface="Calibri"/>
                <a:ea typeface="Calibri"/>
                <a:cs typeface="Calibri"/>
              </a:rPr>
              <a:t>NCADEMI Partners</a:t>
            </a:r>
            <a:endParaRPr lang="en-US"/>
          </a:p>
        </p:txBody>
      </p:sp>
      <p:pic>
        <p:nvPicPr>
          <p:cNvPr id="4" name="Picture 3" descr="AEM: Assistive Educational Materials">
            <a:extLst>
              <a:ext uri="{FF2B5EF4-FFF2-40B4-BE49-F238E27FC236}">
                <a16:creationId xmlns:a16="http://schemas.microsoft.com/office/drawing/2014/main" id="{D265729E-9ED4-7C18-5631-AFC1C22D5658}"/>
              </a:ext>
            </a:extLst>
          </p:cNvPr>
          <p:cNvPicPr>
            <a:picLocks noChangeAspect="1"/>
          </p:cNvPicPr>
          <p:nvPr/>
        </p:nvPicPr>
        <p:blipFill>
          <a:blip r:embed="rId3"/>
          <a:stretch>
            <a:fillRect/>
          </a:stretch>
        </p:blipFill>
        <p:spPr>
          <a:xfrm>
            <a:off x="371303" y="1230278"/>
            <a:ext cx="2743198" cy="1099867"/>
          </a:xfrm>
          <a:prstGeom prst="rect">
            <a:avLst/>
          </a:prstGeom>
        </p:spPr>
      </p:pic>
      <p:pic>
        <p:nvPicPr>
          <p:cNvPr id="5" name="Picture 4" descr="SETDA: State Educational Technology Directors Association">
            <a:extLst>
              <a:ext uri="{FF2B5EF4-FFF2-40B4-BE49-F238E27FC236}">
                <a16:creationId xmlns:a16="http://schemas.microsoft.com/office/drawing/2014/main" id="{1456497A-A9E5-385A-4AD6-BFE51392E550}"/>
              </a:ext>
            </a:extLst>
          </p:cNvPr>
          <p:cNvPicPr>
            <a:picLocks noChangeAspect="1"/>
          </p:cNvPicPr>
          <p:nvPr/>
        </p:nvPicPr>
        <p:blipFill>
          <a:blip r:embed="rId4"/>
          <a:stretch>
            <a:fillRect/>
          </a:stretch>
        </p:blipFill>
        <p:spPr>
          <a:xfrm>
            <a:off x="3200400" y="1394237"/>
            <a:ext cx="2743200" cy="761238"/>
          </a:xfrm>
          <a:prstGeom prst="rect">
            <a:avLst/>
          </a:prstGeom>
        </p:spPr>
      </p:pic>
      <p:pic>
        <p:nvPicPr>
          <p:cNvPr id="6" name="Picture 5" descr="OCALI: Assistive Technology &amp; Accessible Educational Materials Center">
            <a:extLst>
              <a:ext uri="{FF2B5EF4-FFF2-40B4-BE49-F238E27FC236}">
                <a16:creationId xmlns:a16="http://schemas.microsoft.com/office/drawing/2014/main" id="{AE07238D-A275-101C-F13D-1487ECCE9480}"/>
              </a:ext>
            </a:extLst>
          </p:cNvPr>
          <p:cNvPicPr>
            <a:picLocks noChangeAspect="1"/>
          </p:cNvPicPr>
          <p:nvPr/>
        </p:nvPicPr>
        <p:blipFill>
          <a:blip r:embed="rId5"/>
          <a:stretch>
            <a:fillRect/>
          </a:stretch>
        </p:blipFill>
        <p:spPr>
          <a:xfrm>
            <a:off x="6105159" y="1328035"/>
            <a:ext cx="2743200" cy="1145286"/>
          </a:xfrm>
          <a:prstGeom prst="rect">
            <a:avLst/>
          </a:prstGeom>
        </p:spPr>
      </p:pic>
      <p:pic>
        <p:nvPicPr>
          <p:cNvPr id="9" name="Picture 8" descr="IRIS Center">
            <a:extLst>
              <a:ext uri="{FF2B5EF4-FFF2-40B4-BE49-F238E27FC236}">
                <a16:creationId xmlns:a16="http://schemas.microsoft.com/office/drawing/2014/main" id="{3FF57100-CD02-AADC-D275-C8EF2A32D4E7}"/>
              </a:ext>
            </a:extLst>
          </p:cNvPr>
          <p:cNvPicPr>
            <a:picLocks noChangeAspect="1"/>
          </p:cNvPicPr>
          <p:nvPr/>
        </p:nvPicPr>
        <p:blipFill>
          <a:blip r:embed="rId6"/>
          <a:stretch>
            <a:fillRect/>
          </a:stretch>
        </p:blipFill>
        <p:spPr>
          <a:xfrm>
            <a:off x="368571" y="2944918"/>
            <a:ext cx="2743199" cy="702259"/>
          </a:xfrm>
          <a:prstGeom prst="rect">
            <a:avLst/>
          </a:prstGeom>
        </p:spPr>
      </p:pic>
      <p:pic>
        <p:nvPicPr>
          <p:cNvPr id="8" name="Picture 7" descr="About DCMP">
            <a:extLst>
              <a:ext uri="{FF2B5EF4-FFF2-40B4-BE49-F238E27FC236}">
                <a16:creationId xmlns:a16="http://schemas.microsoft.com/office/drawing/2014/main" id="{07601691-C0F9-35DA-BB77-7DFBD7DEDD62}"/>
              </a:ext>
            </a:extLst>
          </p:cNvPr>
          <p:cNvPicPr>
            <a:picLocks noChangeAspect="1"/>
          </p:cNvPicPr>
          <p:nvPr/>
        </p:nvPicPr>
        <p:blipFill>
          <a:blip r:embed="rId7"/>
          <a:stretch>
            <a:fillRect/>
          </a:stretch>
        </p:blipFill>
        <p:spPr>
          <a:xfrm>
            <a:off x="3779649" y="2427596"/>
            <a:ext cx="1584702" cy="1480089"/>
          </a:xfrm>
          <a:prstGeom prst="rect">
            <a:avLst/>
          </a:prstGeom>
        </p:spPr>
      </p:pic>
      <p:pic>
        <p:nvPicPr>
          <p:cNvPr id="7" name="Picture 6" descr="ISKME: Institute for the Study of Knowledge Management in Education">
            <a:extLst>
              <a:ext uri="{FF2B5EF4-FFF2-40B4-BE49-F238E27FC236}">
                <a16:creationId xmlns:a16="http://schemas.microsoft.com/office/drawing/2014/main" id="{142E8639-EF7F-4CBF-B17C-95605832DBBD}"/>
              </a:ext>
            </a:extLst>
          </p:cNvPr>
          <p:cNvPicPr>
            <a:picLocks noChangeAspect="1"/>
          </p:cNvPicPr>
          <p:nvPr/>
        </p:nvPicPr>
        <p:blipFill>
          <a:blip r:embed="rId8"/>
          <a:stretch>
            <a:fillRect/>
          </a:stretch>
        </p:blipFill>
        <p:spPr>
          <a:xfrm>
            <a:off x="5854485" y="2791167"/>
            <a:ext cx="2743200" cy="1110996"/>
          </a:xfrm>
          <a:prstGeom prst="rect">
            <a:avLst/>
          </a:prstGeom>
        </p:spPr>
      </p:pic>
      <p:pic>
        <p:nvPicPr>
          <p:cNvPr id="11" name="Picture 10" descr="About ATIA - Assistive Technology Industry Association">
            <a:extLst>
              <a:ext uri="{FF2B5EF4-FFF2-40B4-BE49-F238E27FC236}">
                <a16:creationId xmlns:a16="http://schemas.microsoft.com/office/drawing/2014/main" id="{91B5479D-AD08-0CDA-73EE-A512F5526477}"/>
              </a:ext>
            </a:extLst>
          </p:cNvPr>
          <p:cNvPicPr>
            <a:picLocks noChangeAspect="1"/>
          </p:cNvPicPr>
          <p:nvPr/>
        </p:nvPicPr>
        <p:blipFill>
          <a:blip r:embed="rId9"/>
          <a:srcRect t="16197" r="-353" b="14992"/>
          <a:stretch/>
        </p:blipFill>
        <p:spPr>
          <a:xfrm>
            <a:off x="3006671" y="4082769"/>
            <a:ext cx="2752894" cy="943809"/>
          </a:xfrm>
          <a:prstGeom prst="rect">
            <a:avLst/>
          </a:prstGeom>
        </p:spPr>
      </p:pic>
    </p:spTree>
    <p:extLst>
      <p:ext uri="{BB962C8B-B14F-4D97-AF65-F5344CB8AC3E}">
        <p14:creationId xmlns:p14="http://schemas.microsoft.com/office/powerpoint/2010/main" val="121357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BC16-A7D8-DAA1-2C54-EEE66E8C6A31}"/>
              </a:ext>
            </a:extLst>
          </p:cNvPr>
          <p:cNvSpPr>
            <a:spLocks noGrp="1"/>
          </p:cNvSpPr>
          <p:nvPr>
            <p:ph type="ctrTitle"/>
          </p:nvPr>
        </p:nvSpPr>
        <p:spPr/>
        <p:txBody>
          <a:bodyPr/>
          <a:lstStyle/>
          <a:p>
            <a:r>
              <a:rPr lang="en-US">
                <a:latin typeface="Calibri"/>
                <a:ea typeface="Calibri"/>
                <a:cs typeface="Calibri"/>
              </a:rPr>
              <a:t>Why NDACEMI? </a:t>
            </a:r>
          </a:p>
        </p:txBody>
      </p:sp>
      <p:sp>
        <p:nvSpPr>
          <p:cNvPr id="3" name="Text Placeholder 2">
            <a:extLst>
              <a:ext uri="{FF2B5EF4-FFF2-40B4-BE49-F238E27FC236}">
                <a16:creationId xmlns:a16="http://schemas.microsoft.com/office/drawing/2014/main" id="{FF931A76-91A3-7C85-52BF-D5949C1363A8}"/>
              </a:ext>
            </a:extLst>
          </p:cNvPr>
          <p:cNvSpPr>
            <a:spLocks noGrp="1"/>
          </p:cNvSpPr>
          <p:nvPr>
            <p:ph type="body" sz="quarter" idx="10"/>
          </p:nvPr>
        </p:nvSpPr>
        <p:spPr>
          <a:xfrm>
            <a:off x="311903" y="1305997"/>
            <a:ext cx="8213725" cy="3383280"/>
          </a:xfrm>
        </p:spPr>
        <p:txBody>
          <a:bodyPr vert="horz" lIns="0" tIns="45720" rIns="91440" bIns="45720" rtlCol="0" anchor="t">
            <a:noAutofit/>
          </a:bodyPr>
          <a:lstStyle/>
          <a:p>
            <a:pPr marL="365760" lvl="1" indent="0">
              <a:buNone/>
            </a:pPr>
            <a:r>
              <a:rPr lang="en-US" sz="3200" b="1" i="0" u="none" strike="noStrike">
                <a:solidFill>
                  <a:srgbClr val="005191"/>
                </a:solidFill>
                <a:effectLst/>
              </a:rPr>
              <a:t>Students with disabilities have a right to accessible digital educational materials and instruction. </a:t>
            </a:r>
          </a:p>
          <a:p>
            <a:pPr marL="365760" lvl="1" indent="0">
              <a:buNone/>
            </a:pPr>
            <a:endParaRPr lang="en-US" sz="1200">
              <a:solidFill>
                <a:srgbClr val="005191"/>
              </a:solidFill>
            </a:endParaRPr>
          </a:p>
          <a:p>
            <a:pPr marL="365760" lvl="1" indent="0">
              <a:buNone/>
            </a:pPr>
            <a:r>
              <a:rPr lang="en-US" sz="2800" i="0" u="none" strike="noStrike">
                <a:solidFill>
                  <a:srgbClr val="005191"/>
                </a:solidFill>
                <a:effectLst/>
              </a:rPr>
              <a:t>State and local educational agencies are required to provide them in a timely manner. </a:t>
            </a:r>
            <a:r>
              <a:rPr lang="en-US" sz="2800" i="0">
                <a:solidFill>
                  <a:srgbClr val="000000"/>
                </a:solidFill>
                <a:effectLst/>
              </a:rPr>
              <a:t>​​</a:t>
            </a:r>
            <a:endParaRPr lang="en-US" sz="2800">
              <a:ea typeface="Calibri"/>
              <a:cs typeface="Calibri"/>
            </a:endParaRPr>
          </a:p>
        </p:txBody>
      </p:sp>
    </p:spTree>
    <p:extLst>
      <p:ext uri="{BB962C8B-B14F-4D97-AF65-F5344CB8AC3E}">
        <p14:creationId xmlns:p14="http://schemas.microsoft.com/office/powerpoint/2010/main" val="281724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BC16-A7D8-DAA1-2C54-EEE66E8C6A31}"/>
              </a:ext>
            </a:extLst>
          </p:cNvPr>
          <p:cNvSpPr>
            <a:spLocks noGrp="1"/>
          </p:cNvSpPr>
          <p:nvPr>
            <p:ph type="ctrTitle"/>
          </p:nvPr>
        </p:nvSpPr>
        <p:spPr/>
        <p:txBody>
          <a:bodyPr/>
          <a:lstStyle/>
          <a:p>
            <a:r>
              <a:rPr lang="en-US" dirty="0">
                <a:latin typeface="Calibri"/>
                <a:ea typeface="Calibri"/>
                <a:cs typeface="Calibri"/>
              </a:rPr>
              <a:t>How can NCADEMI Help? </a:t>
            </a:r>
          </a:p>
        </p:txBody>
      </p:sp>
      <p:sp>
        <p:nvSpPr>
          <p:cNvPr id="5" name="Text Placeholder 2">
            <a:extLst>
              <a:ext uri="{FF2B5EF4-FFF2-40B4-BE49-F238E27FC236}">
                <a16:creationId xmlns:a16="http://schemas.microsoft.com/office/drawing/2014/main" id="{8B2BF3E0-0965-A62D-38FA-D6484782B8CF}"/>
              </a:ext>
            </a:extLst>
          </p:cNvPr>
          <p:cNvSpPr txBox="1">
            <a:spLocks/>
          </p:cNvSpPr>
          <p:nvPr/>
        </p:nvSpPr>
        <p:spPr>
          <a:xfrm>
            <a:off x="457201" y="1188720"/>
            <a:ext cx="7728012" cy="3383280"/>
          </a:xfrm>
          <a:prstGeom prst="rect">
            <a:avLst/>
          </a:prstGeom>
        </p:spPr>
        <p:txBody>
          <a:bodyPr vert="horz" lIns="0" tIns="45720" rIns="91440" bIns="45720" rtlCol="0" anchor="t">
            <a:noAutofit/>
          </a:bodyPr>
          <a:lstStyle>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Provide technical assistance with accessible educational materials and accessibility</a:t>
            </a:r>
            <a:endParaRPr lang="en-US" dirty="0"/>
          </a:p>
          <a:p>
            <a:pPr lvl="1"/>
            <a:r>
              <a:rPr lang="en-US" dirty="0">
                <a:ea typeface="+mn-lt"/>
                <a:cs typeface="+mn-lt"/>
              </a:rPr>
              <a:t>IDEA and Section 504</a:t>
            </a:r>
          </a:p>
          <a:p>
            <a:pPr lvl="1"/>
            <a:r>
              <a:rPr lang="en-US" dirty="0">
                <a:ea typeface="Calibri"/>
                <a:cs typeface="Calibri"/>
              </a:rPr>
              <a:t>Recent updates to Title II of the Americans with Disabilities Act </a:t>
            </a:r>
          </a:p>
        </p:txBody>
      </p:sp>
    </p:spTree>
    <p:extLst>
      <p:ext uri="{BB962C8B-B14F-4D97-AF65-F5344CB8AC3E}">
        <p14:creationId xmlns:p14="http://schemas.microsoft.com/office/powerpoint/2010/main" val="288819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A9826-0ACC-5C3F-C65B-DA87134C4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EB56A-AF6B-35E2-AD51-87FD4212F73B}"/>
              </a:ext>
            </a:extLst>
          </p:cNvPr>
          <p:cNvSpPr>
            <a:spLocks noGrp="1"/>
          </p:cNvSpPr>
          <p:nvPr>
            <p:ph type="ctrTitle"/>
          </p:nvPr>
        </p:nvSpPr>
        <p:spPr>
          <a:xfrm>
            <a:off x="457198" y="199434"/>
            <a:ext cx="7972699" cy="640080"/>
          </a:xfrm>
        </p:spPr>
        <p:txBody>
          <a:bodyPr/>
          <a:lstStyle/>
          <a:p>
            <a:r>
              <a:rPr lang="en-US"/>
              <a:t>Digital Educational Technology </a:t>
            </a:r>
          </a:p>
        </p:txBody>
      </p:sp>
      <p:sp>
        <p:nvSpPr>
          <p:cNvPr id="7" name="Rectangle 6">
            <a:extLst>
              <a:ext uri="{FF2B5EF4-FFF2-40B4-BE49-F238E27FC236}">
                <a16:creationId xmlns:a16="http://schemas.microsoft.com/office/drawing/2014/main" id="{07F59698-AA4E-2C65-BD0A-63EB44E87C6F}"/>
              </a:ext>
              <a:ext uri="{C183D7F6-B498-43B3-948B-1728B52AA6E4}">
                <adec:decorative xmlns:adec="http://schemas.microsoft.com/office/drawing/2017/decorative" val="1"/>
              </a:ext>
            </a:extLst>
          </p:cNvPr>
          <p:cNvSpPr/>
          <p:nvPr/>
        </p:nvSpPr>
        <p:spPr>
          <a:xfrm>
            <a:off x="1359307" y="1553591"/>
            <a:ext cx="570683" cy="60750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a:p>
        </p:txBody>
      </p:sp>
      <p:sp>
        <p:nvSpPr>
          <p:cNvPr id="9" name="Freeform: Shape 8" descr="Websites &amp; Digital Textbooks.">
            <a:extLst>
              <a:ext uri="{FF2B5EF4-FFF2-40B4-BE49-F238E27FC236}">
                <a16:creationId xmlns:a16="http://schemas.microsoft.com/office/drawing/2014/main" id="{9E5CB089-7041-BCA8-C15B-384600FAECD3}"/>
              </a:ext>
            </a:extLst>
          </p:cNvPr>
          <p:cNvSpPr/>
          <p:nvPr/>
        </p:nvSpPr>
        <p:spPr>
          <a:xfrm>
            <a:off x="906352" y="2498967"/>
            <a:ext cx="1476596" cy="1304681"/>
          </a:xfrm>
          <a:custGeom>
            <a:avLst/>
            <a:gdLst>
              <a:gd name="connsiteX0" fmla="*/ 0 w 1800000"/>
              <a:gd name="connsiteY0" fmla="*/ 0 h 1739575"/>
              <a:gd name="connsiteX1" fmla="*/ 1800000 w 1800000"/>
              <a:gd name="connsiteY1" fmla="*/ 0 h 1739575"/>
              <a:gd name="connsiteX2" fmla="*/ 1800000 w 1800000"/>
              <a:gd name="connsiteY2" fmla="*/ 1739575 h 1739575"/>
              <a:gd name="connsiteX3" fmla="*/ 0 w 1800000"/>
              <a:gd name="connsiteY3" fmla="*/ 1739575 h 1739575"/>
              <a:gd name="connsiteX4" fmla="*/ 0 w 1800000"/>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739575">
                <a:moveTo>
                  <a:pt x="0" y="0"/>
                </a:moveTo>
                <a:lnTo>
                  <a:pt x="1800000" y="0"/>
                </a:lnTo>
                <a:lnTo>
                  <a:pt x="1800000"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933450">
              <a:lnSpc>
                <a:spcPct val="100000"/>
              </a:lnSpc>
              <a:spcBef>
                <a:spcPct val="0"/>
              </a:spcBef>
              <a:spcAft>
                <a:spcPct val="35000"/>
              </a:spcAft>
              <a:buNone/>
            </a:pPr>
            <a:r>
              <a:rPr lang="en-US" sz="2100" kern="1200" cap="none" baseline="0"/>
              <a:t>Websites &amp; Digital Textbooks</a:t>
            </a:r>
          </a:p>
        </p:txBody>
      </p:sp>
      <p:sp>
        <p:nvSpPr>
          <p:cNvPr id="11" name="Rectangle 10">
            <a:extLst>
              <a:ext uri="{FF2B5EF4-FFF2-40B4-BE49-F238E27FC236}">
                <a16:creationId xmlns:a16="http://schemas.microsoft.com/office/drawing/2014/main" id="{1968526D-C47A-6B7B-975A-8A69DC8D401C}"/>
              </a:ext>
              <a:ext uri="{C183D7F6-B498-43B3-948B-1728B52AA6E4}">
                <adec:decorative xmlns:adec="http://schemas.microsoft.com/office/drawing/2017/decorative" val="1"/>
              </a:ext>
            </a:extLst>
          </p:cNvPr>
          <p:cNvSpPr/>
          <p:nvPr/>
        </p:nvSpPr>
        <p:spPr>
          <a:xfrm>
            <a:off x="3094309" y="1553591"/>
            <a:ext cx="570683" cy="60750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a:p>
        </p:txBody>
      </p:sp>
      <p:sp>
        <p:nvSpPr>
          <p:cNvPr id="13" name="Freeform: Shape 12" descr="Online Learning Platforms &amp; Tools.">
            <a:extLst>
              <a:ext uri="{FF2B5EF4-FFF2-40B4-BE49-F238E27FC236}">
                <a16:creationId xmlns:a16="http://schemas.microsoft.com/office/drawing/2014/main" id="{DFA1A3F6-17A8-02FE-2D2F-2C9B283C354D}"/>
              </a:ext>
            </a:extLst>
          </p:cNvPr>
          <p:cNvSpPr/>
          <p:nvPr/>
        </p:nvSpPr>
        <p:spPr>
          <a:xfrm>
            <a:off x="2641352" y="2498967"/>
            <a:ext cx="1476596" cy="1304681"/>
          </a:xfrm>
          <a:custGeom>
            <a:avLst/>
            <a:gdLst>
              <a:gd name="connsiteX0" fmla="*/ 0 w 1800000"/>
              <a:gd name="connsiteY0" fmla="*/ 0 h 1739575"/>
              <a:gd name="connsiteX1" fmla="*/ 1800000 w 1800000"/>
              <a:gd name="connsiteY1" fmla="*/ 0 h 1739575"/>
              <a:gd name="connsiteX2" fmla="*/ 1800000 w 1800000"/>
              <a:gd name="connsiteY2" fmla="*/ 1739575 h 1739575"/>
              <a:gd name="connsiteX3" fmla="*/ 0 w 1800000"/>
              <a:gd name="connsiteY3" fmla="*/ 1739575 h 1739575"/>
              <a:gd name="connsiteX4" fmla="*/ 0 w 1800000"/>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739575">
                <a:moveTo>
                  <a:pt x="0" y="0"/>
                </a:moveTo>
                <a:lnTo>
                  <a:pt x="1800000" y="0"/>
                </a:lnTo>
                <a:lnTo>
                  <a:pt x="1800000"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33450">
              <a:spcBef>
                <a:spcPct val="0"/>
              </a:spcBef>
              <a:spcAft>
                <a:spcPct val="35000"/>
              </a:spcAft>
            </a:pPr>
            <a:r>
              <a:rPr lang="en-US" sz="2100" kern="1200" cap="none" baseline="0">
                <a:latin typeface="Aptos Display" panose="02110004020202020204"/>
              </a:rPr>
              <a:t>Online </a:t>
            </a:r>
            <a:r>
              <a:rPr lang="en-US" sz="2100">
                <a:latin typeface="Aptos Display" panose="02110004020202020204"/>
              </a:rPr>
              <a:t>Courses,</a:t>
            </a:r>
            <a:r>
              <a:rPr lang="en-US" sz="2100" kern="1200" cap="none" baseline="0">
                <a:latin typeface="Aptos Display" panose="02110004020202020204"/>
              </a:rPr>
              <a:t> </a:t>
            </a:r>
            <a:r>
              <a:rPr lang="en-US" sz="2100">
                <a:latin typeface="Aptos Display"/>
              </a:rPr>
              <a:t>Apps, </a:t>
            </a:r>
            <a:r>
              <a:rPr lang="en-US" sz="2100" kern="1200" cap="none" baseline="0"/>
              <a:t>&amp; Tools</a:t>
            </a:r>
          </a:p>
        </p:txBody>
      </p:sp>
      <p:sp>
        <p:nvSpPr>
          <p:cNvPr id="15" name="Rectangle 14">
            <a:extLst>
              <a:ext uri="{FF2B5EF4-FFF2-40B4-BE49-F238E27FC236}">
                <a16:creationId xmlns:a16="http://schemas.microsoft.com/office/drawing/2014/main" id="{03EC53C6-D514-FA47-0801-FD90E8C6EC39}"/>
              </a:ext>
              <a:ext uri="{C183D7F6-B498-43B3-948B-1728B52AA6E4}">
                <adec:decorative xmlns:adec="http://schemas.microsoft.com/office/drawing/2017/decorative" val="1"/>
              </a:ext>
            </a:extLst>
          </p:cNvPr>
          <p:cNvSpPr/>
          <p:nvPr/>
        </p:nvSpPr>
        <p:spPr>
          <a:xfrm>
            <a:off x="4979857" y="1553591"/>
            <a:ext cx="570683" cy="607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a:p>
        </p:txBody>
      </p:sp>
      <p:sp>
        <p:nvSpPr>
          <p:cNvPr id="17" name="Freeform: Shape 16" descr="Videos &amp; Slide Presentations.">
            <a:extLst>
              <a:ext uri="{FF2B5EF4-FFF2-40B4-BE49-F238E27FC236}">
                <a16:creationId xmlns:a16="http://schemas.microsoft.com/office/drawing/2014/main" id="{03F8B3EB-8DA8-4ECB-4B2B-0A9562B36186}"/>
              </a:ext>
            </a:extLst>
          </p:cNvPr>
          <p:cNvSpPr/>
          <p:nvPr/>
        </p:nvSpPr>
        <p:spPr>
          <a:xfrm>
            <a:off x="4376353" y="2498967"/>
            <a:ext cx="1777689" cy="1304681"/>
          </a:xfrm>
          <a:custGeom>
            <a:avLst/>
            <a:gdLst>
              <a:gd name="connsiteX0" fmla="*/ 0 w 2167038"/>
              <a:gd name="connsiteY0" fmla="*/ 0 h 1739575"/>
              <a:gd name="connsiteX1" fmla="*/ 2167038 w 2167038"/>
              <a:gd name="connsiteY1" fmla="*/ 0 h 1739575"/>
              <a:gd name="connsiteX2" fmla="*/ 2167038 w 2167038"/>
              <a:gd name="connsiteY2" fmla="*/ 1739575 h 1739575"/>
              <a:gd name="connsiteX3" fmla="*/ 0 w 2167038"/>
              <a:gd name="connsiteY3" fmla="*/ 1739575 h 1739575"/>
              <a:gd name="connsiteX4" fmla="*/ 0 w 2167038"/>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038" h="1739575">
                <a:moveTo>
                  <a:pt x="0" y="0"/>
                </a:moveTo>
                <a:lnTo>
                  <a:pt x="2167038" y="0"/>
                </a:lnTo>
                <a:lnTo>
                  <a:pt x="2167038"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933450" rtl="0">
              <a:lnSpc>
                <a:spcPct val="100000"/>
              </a:lnSpc>
              <a:spcBef>
                <a:spcPct val="0"/>
              </a:spcBef>
              <a:spcAft>
                <a:spcPct val="35000"/>
              </a:spcAft>
              <a:buNone/>
            </a:pPr>
            <a:r>
              <a:rPr lang="en-US" sz="2100" kern="1200" cap="none" baseline="0">
                <a:latin typeface="Aptos Display" panose="02110004020202020204"/>
              </a:rPr>
              <a:t>Videos</a:t>
            </a:r>
            <a:r>
              <a:rPr lang="en-US" sz="2100" kern="1200" cap="none" baseline="0"/>
              <a:t> &amp; Slide Presentations</a:t>
            </a:r>
          </a:p>
        </p:txBody>
      </p:sp>
      <p:sp>
        <p:nvSpPr>
          <p:cNvPr id="19" name="Rectangle 18">
            <a:extLst>
              <a:ext uri="{FF2B5EF4-FFF2-40B4-BE49-F238E27FC236}">
                <a16:creationId xmlns:a16="http://schemas.microsoft.com/office/drawing/2014/main" id="{D168A484-37F6-13A5-D651-65BFA00AB75A}"/>
              </a:ext>
              <a:ext uri="{C183D7F6-B498-43B3-948B-1728B52AA6E4}">
                <adec:decorative xmlns:adec="http://schemas.microsoft.com/office/drawing/2017/decorative" val="1"/>
              </a:ext>
            </a:extLst>
          </p:cNvPr>
          <p:cNvSpPr/>
          <p:nvPr/>
        </p:nvSpPr>
        <p:spPr>
          <a:xfrm>
            <a:off x="6912297" y="1553591"/>
            <a:ext cx="570682" cy="6075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a:p>
        </p:txBody>
      </p:sp>
      <p:sp>
        <p:nvSpPr>
          <p:cNvPr id="21" name="Freeform: Shape 20" descr="Teacher-created &amp; -curated materials.">
            <a:extLst>
              <a:ext uri="{FF2B5EF4-FFF2-40B4-BE49-F238E27FC236}">
                <a16:creationId xmlns:a16="http://schemas.microsoft.com/office/drawing/2014/main" id="{CA14052D-E83A-F947-30EA-58B46B05EB96}"/>
              </a:ext>
            </a:extLst>
          </p:cNvPr>
          <p:cNvSpPr/>
          <p:nvPr/>
        </p:nvSpPr>
        <p:spPr>
          <a:xfrm>
            <a:off x="6616373" y="2498967"/>
            <a:ext cx="1162527" cy="1304681"/>
          </a:xfrm>
          <a:custGeom>
            <a:avLst/>
            <a:gdLst>
              <a:gd name="connsiteX0" fmla="*/ 0 w 1800000"/>
              <a:gd name="connsiteY0" fmla="*/ 0 h 1739575"/>
              <a:gd name="connsiteX1" fmla="*/ 1800000 w 1800000"/>
              <a:gd name="connsiteY1" fmla="*/ 0 h 1739575"/>
              <a:gd name="connsiteX2" fmla="*/ 1800000 w 1800000"/>
              <a:gd name="connsiteY2" fmla="*/ 1739575 h 1739575"/>
              <a:gd name="connsiteX3" fmla="*/ 0 w 1800000"/>
              <a:gd name="connsiteY3" fmla="*/ 1739575 h 1739575"/>
              <a:gd name="connsiteX4" fmla="*/ 0 w 1800000"/>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739575">
                <a:moveTo>
                  <a:pt x="0" y="0"/>
                </a:moveTo>
                <a:lnTo>
                  <a:pt x="1800000" y="0"/>
                </a:lnTo>
                <a:lnTo>
                  <a:pt x="1800000"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933450" rtl="0">
              <a:lnSpc>
                <a:spcPct val="100000"/>
              </a:lnSpc>
              <a:spcBef>
                <a:spcPct val="0"/>
              </a:spcBef>
              <a:spcAft>
                <a:spcPct val="35000"/>
              </a:spcAft>
              <a:buNone/>
            </a:pPr>
            <a:r>
              <a:rPr lang="en-US" sz="2100" kern="1200" cap="none" baseline="0">
                <a:latin typeface="Aptos Display" panose="02110004020202020204"/>
              </a:rPr>
              <a:t>Teacher-created &amp; -curated materials</a:t>
            </a:r>
            <a:endParaRPr lang="en-US" sz="2100" kern="1200" cap="none" baseline="0"/>
          </a:p>
        </p:txBody>
      </p:sp>
    </p:spTree>
    <p:extLst>
      <p:ext uri="{BB962C8B-B14F-4D97-AF65-F5344CB8AC3E}">
        <p14:creationId xmlns:p14="http://schemas.microsoft.com/office/powerpoint/2010/main" val="29278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EFA2-5902-9A5A-4C77-347BD6A56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3FFE5-303E-B447-CE4F-7C9EFEBA7849}"/>
              </a:ext>
            </a:extLst>
          </p:cNvPr>
          <p:cNvSpPr>
            <a:spLocks noGrp="1"/>
          </p:cNvSpPr>
          <p:nvPr>
            <p:ph type="ctrTitle"/>
          </p:nvPr>
        </p:nvSpPr>
        <p:spPr>
          <a:xfrm>
            <a:off x="457198" y="199434"/>
            <a:ext cx="7972699" cy="640080"/>
          </a:xfrm>
        </p:spPr>
        <p:txBody>
          <a:bodyPr/>
          <a:lstStyle/>
          <a:p>
            <a:r>
              <a:rPr lang="en-US"/>
              <a:t>Accessibility in Ed Tech</a:t>
            </a:r>
          </a:p>
        </p:txBody>
      </p:sp>
      <p:sp>
        <p:nvSpPr>
          <p:cNvPr id="3" name="Text Placeholder 2">
            <a:extLst>
              <a:ext uri="{FF2B5EF4-FFF2-40B4-BE49-F238E27FC236}">
                <a16:creationId xmlns:a16="http://schemas.microsoft.com/office/drawing/2014/main" id="{4C7F89F5-EC15-44A4-C138-5DD5FFBBAD5A}"/>
              </a:ext>
            </a:extLst>
          </p:cNvPr>
          <p:cNvSpPr>
            <a:spLocks noGrp="1"/>
          </p:cNvSpPr>
          <p:nvPr>
            <p:ph type="body" sz="quarter" idx="10"/>
          </p:nvPr>
        </p:nvSpPr>
        <p:spPr/>
        <p:txBody>
          <a:bodyPr vert="horz" lIns="0" tIns="45720" rIns="91440" bIns="45720" rtlCol="0" anchor="t">
            <a:noAutofit/>
          </a:bodyPr>
          <a:lstStyle/>
          <a:p>
            <a:r>
              <a:rPr lang="en-US">
                <a:ea typeface="Calibri"/>
                <a:cs typeface="Calibri"/>
              </a:rPr>
              <a:t>Does not meet every need</a:t>
            </a:r>
          </a:p>
          <a:p>
            <a:r>
              <a:rPr lang="en-US">
                <a:ea typeface="Calibri"/>
                <a:cs typeface="Calibri"/>
              </a:rPr>
              <a:t>Creates equivalent experiences</a:t>
            </a:r>
          </a:p>
          <a:p>
            <a:pPr lvl="1"/>
            <a:r>
              <a:rPr lang="en-US">
                <a:ea typeface="Calibri"/>
                <a:cs typeface="Calibri"/>
              </a:rPr>
              <a:t>Captions</a:t>
            </a:r>
          </a:p>
          <a:p>
            <a:pPr lvl="1"/>
            <a:r>
              <a:rPr lang="en-US"/>
              <a:t>Good color contrast</a:t>
            </a:r>
            <a:endParaRPr lang="en-US">
              <a:ea typeface="Calibri"/>
              <a:cs typeface="Calibri"/>
            </a:endParaRPr>
          </a:p>
          <a:p>
            <a:pPr lvl="1"/>
            <a:r>
              <a:rPr lang="en-US"/>
              <a:t>Alternative text</a:t>
            </a:r>
            <a:endParaRPr lang="en-US">
              <a:ea typeface="Calibri"/>
              <a:cs typeface="Calibri"/>
            </a:endParaRPr>
          </a:p>
          <a:p>
            <a:pPr lvl="1"/>
            <a:r>
              <a:rPr lang="en-US">
                <a:ea typeface="Calibri"/>
                <a:cs typeface="Calibri"/>
              </a:rPr>
              <a:t>Heading styles</a:t>
            </a:r>
          </a:p>
        </p:txBody>
      </p:sp>
    </p:spTree>
    <p:extLst>
      <p:ext uri="{BB962C8B-B14F-4D97-AF65-F5344CB8AC3E}">
        <p14:creationId xmlns:p14="http://schemas.microsoft.com/office/powerpoint/2010/main" val="53657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3EAB-C8D1-6CF7-6AD9-90B19BE83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97AFF-3CFA-F184-66F4-B1977C4D97E9}"/>
              </a:ext>
            </a:extLst>
          </p:cNvPr>
          <p:cNvSpPr>
            <a:spLocks noGrp="1"/>
          </p:cNvSpPr>
          <p:nvPr>
            <p:ph type="ctrTitle"/>
          </p:nvPr>
        </p:nvSpPr>
        <p:spPr>
          <a:xfrm>
            <a:off x="457198" y="199434"/>
            <a:ext cx="7972699" cy="640080"/>
          </a:xfrm>
        </p:spPr>
        <p:txBody>
          <a:bodyPr/>
          <a:lstStyle/>
          <a:p>
            <a:r>
              <a:rPr lang="en-US">
                <a:latin typeface="Calibri"/>
                <a:ea typeface="Calibri"/>
                <a:cs typeface="Calibri"/>
              </a:rPr>
              <a:t>What is "Technical Assistance" (TA)? </a:t>
            </a:r>
            <a:endParaRPr lang="en-US"/>
          </a:p>
        </p:txBody>
      </p:sp>
      <p:sp>
        <p:nvSpPr>
          <p:cNvPr id="7" name="TextBox 6">
            <a:extLst>
              <a:ext uri="{FF2B5EF4-FFF2-40B4-BE49-F238E27FC236}">
                <a16:creationId xmlns:a16="http://schemas.microsoft.com/office/drawing/2014/main" id="{10D470B5-8973-788E-A44E-A436D603D50B}"/>
              </a:ext>
            </a:extLst>
          </p:cNvPr>
          <p:cNvSpPr txBox="1"/>
          <p:nvPr/>
        </p:nvSpPr>
        <p:spPr>
          <a:xfrm>
            <a:off x="457200" y="1161355"/>
            <a:ext cx="4777740" cy="792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Calibri"/>
                <a:cs typeface="Calibri"/>
              </a:rPr>
              <a:t>Evidence Based: </a:t>
            </a:r>
            <a:endParaRPr lang="en-US" sz="3200">
              <a:solidFill>
                <a:srgbClr val="000000"/>
              </a:solidFill>
              <a:ea typeface="Calibri"/>
              <a:cs typeface="Calibri"/>
            </a:endParaRPr>
          </a:p>
          <a:p>
            <a:pPr algn="l"/>
            <a:endParaRPr lang="en-US">
              <a:ea typeface="Calibri"/>
              <a:cs typeface="Calibri"/>
            </a:endParaRPr>
          </a:p>
        </p:txBody>
      </p:sp>
      <p:sp>
        <p:nvSpPr>
          <p:cNvPr id="3" name="Text Placeholder 2">
            <a:extLst>
              <a:ext uri="{FF2B5EF4-FFF2-40B4-BE49-F238E27FC236}">
                <a16:creationId xmlns:a16="http://schemas.microsoft.com/office/drawing/2014/main" id="{21C589EB-F7E4-877A-6A14-7DBCD65EF382}"/>
              </a:ext>
            </a:extLst>
          </p:cNvPr>
          <p:cNvSpPr>
            <a:spLocks noGrp="1"/>
          </p:cNvSpPr>
          <p:nvPr>
            <p:ph type="body" sz="quarter" idx="10"/>
          </p:nvPr>
        </p:nvSpPr>
        <p:spPr>
          <a:xfrm>
            <a:off x="457200" y="1897380"/>
            <a:ext cx="3521710" cy="3383280"/>
          </a:xfrm>
        </p:spPr>
        <p:txBody>
          <a:bodyPr vert="horz" lIns="0" tIns="45720" rIns="91440" bIns="45720" rtlCol="0" anchor="t">
            <a:noAutofit/>
          </a:bodyPr>
          <a:lstStyle/>
          <a:p>
            <a:r>
              <a:rPr lang="en-US" sz="2800">
                <a:ea typeface="Calibri"/>
                <a:cs typeface="Calibri"/>
              </a:rPr>
              <a:t>Relationship Building</a:t>
            </a:r>
          </a:p>
          <a:p>
            <a:r>
              <a:rPr lang="en-US" sz="2800">
                <a:ea typeface="Calibri"/>
                <a:cs typeface="Calibri"/>
              </a:rPr>
              <a:t>Training</a:t>
            </a:r>
          </a:p>
          <a:p>
            <a:r>
              <a:rPr lang="en-US" sz="2800">
                <a:ea typeface="Calibri"/>
                <a:cs typeface="Calibri"/>
              </a:rPr>
              <a:t>Coaching</a:t>
            </a:r>
          </a:p>
          <a:p>
            <a:r>
              <a:rPr lang="en-US" sz="2800">
                <a:ea typeface="Calibri"/>
                <a:cs typeface="Calibri"/>
              </a:rPr>
              <a:t>Presenting</a:t>
            </a:r>
          </a:p>
          <a:p>
            <a:pPr marL="91440" indent="0">
              <a:buNone/>
            </a:pPr>
            <a:endParaRPr lang="en-US" sz="2800">
              <a:ea typeface="Calibri"/>
              <a:cs typeface="Calibri"/>
            </a:endParaRPr>
          </a:p>
        </p:txBody>
      </p:sp>
      <p:sp>
        <p:nvSpPr>
          <p:cNvPr id="6" name="Text Placeholder 2">
            <a:extLst>
              <a:ext uri="{FF2B5EF4-FFF2-40B4-BE49-F238E27FC236}">
                <a16:creationId xmlns:a16="http://schemas.microsoft.com/office/drawing/2014/main" id="{5725EFFA-29DB-1063-48EB-9C16821A03F8}"/>
              </a:ext>
            </a:extLst>
          </p:cNvPr>
          <p:cNvSpPr txBox="1">
            <a:spLocks/>
          </p:cNvSpPr>
          <p:nvPr/>
        </p:nvSpPr>
        <p:spPr>
          <a:xfrm>
            <a:off x="4678680" y="1895475"/>
            <a:ext cx="3521710" cy="3383280"/>
          </a:xfrm>
          <a:prstGeom prst="rect">
            <a:avLst/>
          </a:prstGeom>
        </p:spPr>
        <p:txBody>
          <a:bodyPr vert="horz" lIns="0" tIns="45720" rIns="91440" bIns="45720" rtlCol="0" anchor="t">
            <a:noAutofit/>
          </a:bodyPr>
          <a:lstStyle>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ea typeface="Calibri"/>
                <a:cs typeface="Calibri"/>
              </a:rPr>
              <a:t>Facilitating</a:t>
            </a:r>
          </a:p>
          <a:p>
            <a:r>
              <a:rPr lang="en-US" sz="2800">
                <a:ea typeface="Calibri"/>
                <a:cs typeface="Calibri"/>
              </a:rPr>
              <a:t>Research</a:t>
            </a:r>
          </a:p>
          <a:p>
            <a:r>
              <a:rPr lang="en-US" sz="2800">
                <a:ea typeface="Calibri"/>
                <a:cs typeface="Calibri"/>
              </a:rPr>
              <a:t>Publications</a:t>
            </a:r>
          </a:p>
          <a:p>
            <a:r>
              <a:rPr lang="en-US" sz="2800">
                <a:ea typeface="Calibri"/>
                <a:cs typeface="Calibri"/>
              </a:rPr>
              <a:t>Dissemination</a:t>
            </a:r>
          </a:p>
        </p:txBody>
      </p:sp>
    </p:spTree>
    <p:extLst>
      <p:ext uri="{BB962C8B-B14F-4D97-AF65-F5344CB8AC3E}">
        <p14:creationId xmlns:p14="http://schemas.microsoft.com/office/powerpoint/2010/main" val="353238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C204-24DC-F52F-E9EB-3726D7477275}"/>
              </a:ext>
            </a:extLst>
          </p:cNvPr>
          <p:cNvSpPr>
            <a:spLocks noGrp="1"/>
          </p:cNvSpPr>
          <p:nvPr>
            <p:ph type="ctrTitle"/>
          </p:nvPr>
        </p:nvSpPr>
        <p:spPr/>
        <p:txBody>
          <a:bodyPr/>
          <a:lstStyle/>
          <a:p>
            <a:r>
              <a:rPr lang="en-US">
                <a:latin typeface="Calibri"/>
                <a:ea typeface="Calibri"/>
                <a:cs typeface="Calibri"/>
              </a:rPr>
              <a:t>2 Tiers of TA</a:t>
            </a:r>
            <a:endParaRPr lang="en-US"/>
          </a:p>
        </p:txBody>
      </p:sp>
      <p:sp>
        <p:nvSpPr>
          <p:cNvPr id="3" name="Text Placeholder 2">
            <a:extLst>
              <a:ext uri="{FF2B5EF4-FFF2-40B4-BE49-F238E27FC236}">
                <a16:creationId xmlns:a16="http://schemas.microsoft.com/office/drawing/2014/main" id="{B2CC8B44-F0E7-2738-E91E-CC48D4A1CE9F}"/>
              </a:ext>
            </a:extLst>
          </p:cNvPr>
          <p:cNvSpPr>
            <a:spLocks noGrp="1"/>
          </p:cNvSpPr>
          <p:nvPr>
            <p:ph type="body" sz="quarter" idx="10"/>
          </p:nvPr>
        </p:nvSpPr>
        <p:spPr>
          <a:xfrm>
            <a:off x="295455" y="1070107"/>
            <a:ext cx="4018083" cy="3652855"/>
          </a:xfrm>
        </p:spPr>
        <p:txBody>
          <a:bodyPr vert="horz" lIns="0" tIns="45720" rIns="91440" bIns="45720" rtlCol="0" anchor="t">
            <a:noAutofit/>
          </a:bodyPr>
          <a:lstStyle/>
          <a:p>
            <a:pPr marL="91440" indent="0">
              <a:buNone/>
            </a:pPr>
            <a:r>
              <a:rPr lang="en-US" sz="3200" b="1">
                <a:ea typeface="Calibri"/>
                <a:cs typeface="Calibri"/>
              </a:rPr>
              <a:t>Universal TA</a:t>
            </a:r>
          </a:p>
          <a:p>
            <a:pPr indent="0">
              <a:buNone/>
            </a:pPr>
            <a:r>
              <a:rPr lang="en-US">
                <a:solidFill>
                  <a:srgbClr val="000000"/>
                </a:solidFill>
                <a:latin typeface="Aptos"/>
                <a:ea typeface="Calibri"/>
                <a:cs typeface="Calibri"/>
              </a:rPr>
              <a:t>General TA and information provided to independent users through their own initiative, resulting in minimal interaction with TA project staff.</a:t>
            </a:r>
          </a:p>
          <a:p>
            <a:pPr marL="91440" indent="0">
              <a:buNone/>
            </a:pPr>
            <a:endParaRPr lang="en-US">
              <a:ea typeface="Calibri"/>
              <a:cs typeface="Calibri"/>
            </a:endParaRPr>
          </a:p>
        </p:txBody>
      </p:sp>
      <p:sp>
        <p:nvSpPr>
          <p:cNvPr id="6" name="Text Placeholder 2">
            <a:extLst>
              <a:ext uri="{FF2B5EF4-FFF2-40B4-BE49-F238E27FC236}">
                <a16:creationId xmlns:a16="http://schemas.microsoft.com/office/drawing/2014/main" id="{C052554D-E2B5-5304-28BC-0FBCC38BBD8F}"/>
              </a:ext>
            </a:extLst>
          </p:cNvPr>
          <p:cNvSpPr txBox="1">
            <a:spLocks/>
          </p:cNvSpPr>
          <p:nvPr/>
        </p:nvSpPr>
        <p:spPr>
          <a:xfrm>
            <a:off x="4825761" y="1071545"/>
            <a:ext cx="4222960" cy="3652855"/>
          </a:xfrm>
          <a:prstGeom prst="rect">
            <a:avLst/>
          </a:prstGeom>
        </p:spPr>
        <p:txBody>
          <a:bodyPr vert="horz" lIns="0" tIns="45720" rIns="91440" bIns="45720" rtlCol="0" anchor="t">
            <a:noAutofit/>
          </a:bodyPr>
          <a:lstStyle>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sz="3200" b="1">
                <a:ea typeface="Calibri"/>
                <a:cs typeface="Calibri"/>
              </a:rPr>
              <a:t>Targeted TA</a:t>
            </a:r>
            <a:endParaRPr lang="en-US"/>
          </a:p>
          <a:p>
            <a:pPr indent="0">
              <a:buNone/>
            </a:pPr>
            <a:r>
              <a:rPr lang="en-US">
                <a:solidFill>
                  <a:srgbClr val="000000"/>
                </a:solidFill>
                <a:ea typeface="+mn-lt"/>
                <a:cs typeface="+mn-lt"/>
              </a:rPr>
              <a:t>Specialized TA services based on needs common to multiple recipients and not extensively individualized. A relationship is established between the TA recipient and one or more TA project staff.</a:t>
            </a:r>
            <a:endParaRPr lang="en-US">
              <a:ea typeface="Calibri"/>
              <a:cs typeface="Calibri"/>
            </a:endParaRPr>
          </a:p>
          <a:p>
            <a:pPr marL="91440" indent="0">
              <a:buFont typeface="Wingdings" pitchFamily="2" charset="2"/>
              <a:buNone/>
            </a:pPr>
            <a:endParaRPr lang="en-US">
              <a:ea typeface="Calibri"/>
              <a:cs typeface="Calibri"/>
            </a:endParaRPr>
          </a:p>
        </p:txBody>
      </p:sp>
    </p:spTree>
    <p:extLst>
      <p:ext uri="{BB962C8B-B14F-4D97-AF65-F5344CB8AC3E}">
        <p14:creationId xmlns:p14="http://schemas.microsoft.com/office/powerpoint/2010/main" val="69951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B20A-E36F-CC1B-95E0-817E322F9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B9442-539E-E108-9F75-64254586B6A5}"/>
              </a:ext>
            </a:extLst>
          </p:cNvPr>
          <p:cNvSpPr>
            <a:spLocks noGrp="1"/>
          </p:cNvSpPr>
          <p:nvPr>
            <p:ph type="ctrTitle"/>
          </p:nvPr>
        </p:nvSpPr>
        <p:spPr/>
        <p:txBody>
          <a:bodyPr/>
          <a:lstStyle/>
          <a:p>
            <a:r>
              <a:rPr lang="en-US">
                <a:latin typeface="Calibri"/>
                <a:ea typeface="Calibri"/>
                <a:cs typeface="Calibri"/>
              </a:rPr>
              <a:t>What NCADEMI TA is Not</a:t>
            </a:r>
            <a:endParaRPr lang="en-US"/>
          </a:p>
        </p:txBody>
      </p:sp>
      <p:sp>
        <p:nvSpPr>
          <p:cNvPr id="4" name="Text Placeholder 2">
            <a:extLst>
              <a:ext uri="{FF2B5EF4-FFF2-40B4-BE49-F238E27FC236}">
                <a16:creationId xmlns:a16="http://schemas.microsoft.com/office/drawing/2014/main" id="{9FAAE557-B093-FC3D-6D06-A7F4A0710AC4}"/>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r>
              <a:rPr lang="en-US" sz="2800">
                <a:ea typeface="Calibri"/>
                <a:cs typeface="Calibri"/>
              </a:rPr>
              <a:t>Remediation service</a:t>
            </a:r>
          </a:p>
          <a:p>
            <a:r>
              <a:rPr lang="en-US" sz="2800">
                <a:ea typeface="Calibri"/>
                <a:cs typeface="Calibri"/>
              </a:rPr>
              <a:t>Your legal counsel</a:t>
            </a:r>
          </a:p>
          <a:p>
            <a:r>
              <a:rPr lang="en-US" sz="2800">
                <a:ea typeface="Calibri"/>
                <a:cs typeface="Calibri"/>
              </a:rPr>
              <a:t>Educational technology endorser</a:t>
            </a:r>
          </a:p>
          <a:p>
            <a:endParaRPr lang="en-US" sz="2800">
              <a:ea typeface="Calibri"/>
              <a:cs typeface="Calibri"/>
            </a:endParaRPr>
          </a:p>
          <a:p>
            <a:endParaRPr lang="en-US" sz="2800">
              <a:ea typeface="Calibri"/>
              <a:cs typeface="Calibri"/>
            </a:endParaRPr>
          </a:p>
          <a:p>
            <a:endParaRPr lang="en-US" sz="2800">
              <a:ea typeface="Calibri"/>
              <a:cs typeface="Calibri"/>
            </a:endParaRPr>
          </a:p>
        </p:txBody>
      </p:sp>
    </p:spTree>
    <p:extLst>
      <p:ext uri="{BB962C8B-B14F-4D97-AF65-F5344CB8AC3E}">
        <p14:creationId xmlns:p14="http://schemas.microsoft.com/office/powerpoint/2010/main" val="55796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9A504-39E7-D575-0B8E-EBB4A9590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DF032-4B0D-0097-4FF4-F353684AD406}"/>
              </a:ext>
            </a:extLst>
          </p:cNvPr>
          <p:cNvSpPr>
            <a:spLocks noGrp="1"/>
          </p:cNvSpPr>
          <p:nvPr>
            <p:ph type="ctrTitle"/>
          </p:nvPr>
        </p:nvSpPr>
        <p:spPr>
          <a:xfrm>
            <a:off x="457198" y="199434"/>
            <a:ext cx="7972699" cy="640080"/>
          </a:xfrm>
        </p:spPr>
        <p:txBody>
          <a:bodyPr/>
          <a:lstStyle/>
          <a:p>
            <a:r>
              <a:rPr lang="en-US">
                <a:latin typeface="Calibri"/>
                <a:ea typeface="Calibri"/>
                <a:cs typeface="Calibri"/>
              </a:rPr>
              <a:t>Support for Specific Groups</a:t>
            </a:r>
            <a:endParaRPr lang="en-US"/>
          </a:p>
        </p:txBody>
      </p:sp>
      <p:sp>
        <p:nvSpPr>
          <p:cNvPr id="18" name="TextBox 17">
            <a:extLst>
              <a:ext uri="{FF2B5EF4-FFF2-40B4-BE49-F238E27FC236}">
                <a16:creationId xmlns:a16="http://schemas.microsoft.com/office/drawing/2014/main" id="{90B29730-B9E9-1E6F-50B1-9DCFCD144641}"/>
              </a:ext>
            </a:extLst>
          </p:cNvPr>
          <p:cNvSpPr txBox="1"/>
          <p:nvPr/>
        </p:nvSpPr>
        <p:spPr>
          <a:xfrm>
            <a:off x="224852" y="1021204"/>
            <a:ext cx="53664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"Targeted Technical Assistance" for: </a:t>
            </a:r>
          </a:p>
        </p:txBody>
      </p:sp>
      <p:sp>
        <p:nvSpPr>
          <p:cNvPr id="3" name="Text Placeholder 2">
            <a:extLst>
              <a:ext uri="{FF2B5EF4-FFF2-40B4-BE49-F238E27FC236}">
                <a16:creationId xmlns:a16="http://schemas.microsoft.com/office/drawing/2014/main" id="{466E2B43-78D0-1A37-A1E3-7A309D394E75}"/>
              </a:ext>
            </a:extLst>
          </p:cNvPr>
          <p:cNvSpPr>
            <a:spLocks noGrp="1"/>
          </p:cNvSpPr>
          <p:nvPr>
            <p:ph type="body" sz="quarter" idx="10"/>
          </p:nvPr>
        </p:nvSpPr>
        <p:spPr>
          <a:xfrm>
            <a:off x="457200" y="1750850"/>
            <a:ext cx="8213725" cy="2933576"/>
          </a:xfrm>
        </p:spPr>
        <p:txBody>
          <a:bodyPr vert="horz" lIns="0" tIns="45720" rIns="91440" bIns="45720" rtlCol="0" anchor="t">
            <a:noAutofit/>
          </a:bodyPr>
          <a:lstStyle/>
          <a:p>
            <a:pPr marL="91440" indent="0">
              <a:buNone/>
            </a:pPr>
            <a:r>
              <a:rPr lang="en-US"/>
              <a:t>         </a:t>
            </a:r>
            <a:r>
              <a:rPr lang="en-US">
                <a:ea typeface="+mn-lt"/>
                <a:cs typeface="+mn-lt"/>
              </a:rPr>
              <a:t>State &amp; Local Educational Agencies (SEAs &amp; LEAs) </a:t>
            </a:r>
            <a:endParaRPr lang="en-US"/>
          </a:p>
          <a:p>
            <a:pPr marL="91440" indent="0">
              <a:buNone/>
            </a:pPr>
            <a:r>
              <a:rPr lang="en-US"/>
              <a:t>         Part C Lead Agencies</a:t>
            </a:r>
            <a:endParaRPr lang="en-US" err="1"/>
          </a:p>
          <a:p>
            <a:pPr marL="91440" indent="0">
              <a:buNone/>
            </a:pPr>
            <a:r>
              <a:rPr lang="en-US"/>
              <a:t>         OSEP Technical Assistance &amp; Dissemination Centers</a:t>
            </a:r>
          </a:p>
          <a:p>
            <a:pPr marL="91440" indent="0">
              <a:buNone/>
            </a:pPr>
            <a:r>
              <a:rPr lang="en-US"/>
              <a:t>         Parent Information Centers</a:t>
            </a:r>
            <a:endParaRPr lang="en-US">
              <a:ea typeface="Calibri"/>
              <a:cs typeface="Calibri"/>
            </a:endParaRPr>
          </a:p>
          <a:p>
            <a:pPr marL="91440" indent="0">
              <a:buNone/>
            </a:pPr>
            <a:r>
              <a:rPr lang="en-US">
                <a:ea typeface="Calibri"/>
                <a:cs typeface="Calibri"/>
              </a:rPr>
              <a:t>         Pre- &amp; In-service Teacher and Administrator Prep Programs</a:t>
            </a:r>
            <a:endParaRPr lang="en-US"/>
          </a:p>
        </p:txBody>
      </p:sp>
      <p:pic>
        <p:nvPicPr>
          <p:cNvPr id="17" name="Picture 16">
            <a:extLst>
              <a:ext uri="{FF2B5EF4-FFF2-40B4-BE49-F238E27FC236}">
                <a16:creationId xmlns:a16="http://schemas.microsoft.com/office/drawing/2014/main" id="{DA89B6DB-EF4E-EC3D-FA49-B1987B15FF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5220" y="3933730"/>
            <a:ext cx="457200" cy="442913"/>
          </a:xfrm>
          <a:prstGeom prst="rect">
            <a:avLst/>
          </a:prstGeom>
        </p:spPr>
      </p:pic>
      <p:pic>
        <p:nvPicPr>
          <p:cNvPr id="15" name="Picture 14">
            <a:extLst>
              <a:ext uri="{FF2B5EF4-FFF2-40B4-BE49-F238E27FC236}">
                <a16:creationId xmlns:a16="http://schemas.microsoft.com/office/drawing/2014/main" id="{DBF3CB34-F722-BD75-2B65-63E2A7CCD6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8939" y="3372759"/>
            <a:ext cx="457200" cy="450056"/>
          </a:xfrm>
          <a:prstGeom prst="rect">
            <a:avLst/>
          </a:prstGeom>
        </p:spPr>
      </p:pic>
      <p:pic>
        <p:nvPicPr>
          <p:cNvPr id="11" name="Picture 10">
            <a:extLst>
              <a:ext uri="{FF2B5EF4-FFF2-40B4-BE49-F238E27FC236}">
                <a16:creationId xmlns:a16="http://schemas.microsoft.com/office/drawing/2014/main" id="{83039247-697B-C756-9177-F69601FEAA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5220" y="2814133"/>
            <a:ext cx="457200" cy="450056"/>
          </a:xfrm>
          <a:prstGeom prst="rect">
            <a:avLst/>
          </a:prstGeom>
        </p:spPr>
      </p:pic>
      <p:pic>
        <p:nvPicPr>
          <p:cNvPr id="9" name="Picture 8">
            <a:extLst>
              <a:ext uri="{FF2B5EF4-FFF2-40B4-BE49-F238E27FC236}">
                <a16:creationId xmlns:a16="http://schemas.microsoft.com/office/drawing/2014/main" id="{428CDEE4-5E35-5BCF-A336-10DD78AD616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8939" y="2283988"/>
            <a:ext cx="457200" cy="450056"/>
          </a:xfrm>
          <a:prstGeom prst="rect">
            <a:avLst/>
          </a:prstGeom>
        </p:spPr>
      </p:pic>
      <p:pic>
        <p:nvPicPr>
          <p:cNvPr id="7" name="Picture 6">
            <a:extLst>
              <a:ext uri="{FF2B5EF4-FFF2-40B4-BE49-F238E27FC236}">
                <a16:creationId xmlns:a16="http://schemas.microsoft.com/office/drawing/2014/main" id="{00ABFBC3-EC5F-9D85-6EBF-41BB332C12C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61346" y="1753842"/>
            <a:ext cx="465576" cy="450057"/>
          </a:xfrm>
          <a:prstGeom prst="rect">
            <a:avLst/>
          </a:prstGeom>
        </p:spPr>
      </p:pic>
    </p:spTree>
    <p:extLst>
      <p:ext uri="{BB962C8B-B14F-4D97-AF65-F5344CB8AC3E}">
        <p14:creationId xmlns:p14="http://schemas.microsoft.com/office/powerpoint/2010/main" val="406521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B73EA-B685-9626-2724-8F55BD339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24A91-02A3-F80B-BA86-F75CC3981DF2}"/>
              </a:ext>
            </a:extLst>
          </p:cNvPr>
          <p:cNvSpPr>
            <a:spLocks noGrp="1"/>
          </p:cNvSpPr>
          <p:nvPr>
            <p:ph type="ctrTitle"/>
          </p:nvPr>
        </p:nvSpPr>
        <p:spPr>
          <a:xfrm>
            <a:off x="457198" y="199434"/>
            <a:ext cx="7972699" cy="640080"/>
          </a:xfrm>
        </p:spPr>
        <p:txBody>
          <a:bodyPr/>
          <a:lstStyle/>
          <a:p>
            <a:r>
              <a:rPr lang="en-US"/>
              <a:t>Available Today!</a:t>
            </a:r>
          </a:p>
        </p:txBody>
      </p:sp>
      <p:sp>
        <p:nvSpPr>
          <p:cNvPr id="3" name="Text Placeholder 2">
            <a:extLst>
              <a:ext uri="{FF2B5EF4-FFF2-40B4-BE49-F238E27FC236}">
                <a16:creationId xmlns:a16="http://schemas.microsoft.com/office/drawing/2014/main" id="{7DF74FCC-605A-88FE-8915-F8982DCA2F39}"/>
              </a:ext>
            </a:extLst>
          </p:cNvPr>
          <p:cNvSpPr>
            <a:spLocks noGrp="1"/>
          </p:cNvSpPr>
          <p:nvPr>
            <p:ph type="body" sz="quarter" idx="10"/>
          </p:nvPr>
        </p:nvSpPr>
        <p:spPr/>
        <p:txBody>
          <a:bodyPr vert="horz" lIns="0" tIns="45720" rIns="91440" bIns="45720" rtlCol="0" anchor="t">
            <a:noAutofit/>
          </a:bodyPr>
          <a:lstStyle/>
          <a:p>
            <a:r>
              <a:rPr lang="en-US"/>
              <a:t>Webinars</a:t>
            </a:r>
          </a:p>
          <a:p>
            <a:pPr lvl="1"/>
            <a:r>
              <a:rPr lang="en-US">
                <a:ea typeface="Calibri" panose="020F0502020204030204"/>
                <a:cs typeface="Calibri" panose="020F0502020204030204"/>
              </a:rPr>
              <a:t>On the new </a:t>
            </a:r>
            <a:r>
              <a:rPr lang="en-US">
                <a:ea typeface="Calibri" panose="020F0502020204030204"/>
                <a:cs typeface="Calibri" panose="020F0502020204030204"/>
                <a:hlinkClick r:id="rId3"/>
              </a:rPr>
              <a:t>ADA Title II regulations</a:t>
            </a:r>
            <a:endParaRPr lang="en-US">
              <a:ea typeface="Calibri" panose="020F0502020204030204"/>
              <a:cs typeface="Calibri" panose="020F0502020204030204"/>
            </a:endParaRPr>
          </a:p>
          <a:p>
            <a:pPr lvl="1"/>
            <a:r>
              <a:rPr lang="en-US">
                <a:ea typeface="Calibri" panose="020F0502020204030204"/>
                <a:cs typeface="Calibri" panose="020F0502020204030204"/>
              </a:rPr>
              <a:t>On </a:t>
            </a:r>
            <a:r>
              <a:rPr lang="en-US">
                <a:ea typeface="Calibri" panose="020F0502020204030204"/>
                <a:cs typeface="Calibri" panose="020F0502020204030204"/>
                <a:hlinkClick r:id="rId4"/>
              </a:rPr>
              <a:t>IDEA and Title II</a:t>
            </a:r>
            <a:endParaRPr lang="en-US">
              <a:ea typeface="Calibri" panose="020F0502020204030204"/>
              <a:cs typeface="Calibri" panose="020F0502020204030204"/>
            </a:endParaRPr>
          </a:p>
          <a:p>
            <a:pPr lvl="1"/>
            <a:r>
              <a:rPr lang="en-US"/>
              <a:t>On </a:t>
            </a:r>
            <a:r>
              <a:rPr lang="en-US">
                <a:hlinkClick r:id="rId5"/>
              </a:rPr>
              <a:t>NCADEMI</a:t>
            </a:r>
            <a:endParaRPr lang="en-US">
              <a:ea typeface="Calibri"/>
              <a:cs typeface="Calibri"/>
            </a:endParaRPr>
          </a:p>
          <a:p>
            <a:r>
              <a:rPr lang="en-US">
                <a:hlinkClick r:id="rId6"/>
              </a:rPr>
              <a:t>Roadmap for State and Local Education Agencies</a:t>
            </a:r>
            <a:endParaRPr lang="en-US">
              <a:ea typeface="Calibri"/>
              <a:cs typeface="Calibri"/>
              <a:hlinkClick r:id="rId6"/>
            </a:endParaRPr>
          </a:p>
          <a:p>
            <a:endParaRPr lang="en-US"/>
          </a:p>
          <a:p>
            <a:endParaRPr lang="en-US"/>
          </a:p>
        </p:txBody>
      </p:sp>
    </p:spTree>
    <p:extLst>
      <p:ext uri="{BB962C8B-B14F-4D97-AF65-F5344CB8AC3E}">
        <p14:creationId xmlns:p14="http://schemas.microsoft.com/office/powerpoint/2010/main" val="222947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a:xfrm>
            <a:off x="457198" y="200572"/>
            <a:ext cx="6626182" cy="640080"/>
          </a:xfrm>
        </p:spPr>
        <p:txBody>
          <a:bodyPr/>
          <a:lstStyle/>
          <a:p>
            <a:r>
              <a:rPr lang="en-US"/>
              <a:t>ACVREP CEU Session Start Code</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211580"/>
            <a:ext cx="8213725" cy="3731348"/>
          </a:xfrm>
        </p:spPr>
        <p:txBody>
          <a:bodyPr vert="horz" lIns="0" tIns="45720" rIns="91440" bIns="45720" rtlCol="0" anchor="t">
            <a:noAutofit/>
          </a:bodyPr>
          <a:lstStyle/>
          <a:p>
            <a:pPr>
              <a:lnSpc>
                <a:spcPct val="90000"/>
              </a:lnSpc>
            </a:pPr>
            <a:r>
              <a:rPr lang="en-US" i="1">
                <a:solidFill>
                  <a:srgbClr val="005192"/>
                </a:solidFill>
              </a:rPr>
              <a:t>If you do not plan to claim ACVREP CEUs (primarily for Vision Impairment Specialists), </a:t>
            </a:r>
            <a:r>
              <a:rPr lang="en-US" b="1" i="1">
                <a:solidFill>
                  <a:srgbClr val="005192"/>
                </a:solidFill>
              </a:rPr>
              <a:t>you do not need to note these codes</a:t>
            </a:r>
            <a:r>
              <a:rPr lang="en-US" i="1">
                <a:solidFill>
                  <a:srgbClr val="005192"/>
                </a:solidFill>
              </a:rPr>
              <a:t>.</a:t>
            </a:r>
            <a:endParaRPr lang="en-US"/>
          </a:p>
          <a:p>
            <a:pPr>
              <a:lnSpc>
                <a:spcPct val="90000"/>
              </a:lnSpc>
            </a:pPr>
            <a:r>
              <a:rPr lang="en-US" b="1"/>
              <a:t>Start Code</a:t>
            </a:r>
            <a:r>
              <a:rPr lang="en-US"/>
              <a:t>: green19</a:t>
            </a:r>
            <a:endParaRPr lang="en-US">
              <a:solidFill>
                <a:srgbClr val="005192"/>
              </a:solidFill>
              <a:ea typeface="+mn-lt"/>
              <a:cs typeface="+mn-lt"/>
            </a:endParaRPr>
          </a:p>
          <a:p>
            <a:pPr>
              <a:lnSpc>
                <a:spcPct val="90000"/>
              </a:lnSpc>
            </a:pPr>
            <a:r>
              <a:rPr lang="en-US"/>
              <a:t>This session has been approved for ACVREP CEUs. If you plan to claim ACVREP CEUs, please note this code, </a:t>
            </a:r>
            <a:r>
              <a:rPr lang="en-US" b="1"/>
              <a:t>and</a:t>
            </a:r>
            <a:r>
              <a:rPr lang="en-US"/>
              <a:t> the end code that will be shown at the end of this session.</a:t>
            </a:r>
          </a:p>
          <a:p>
            <a:pPr>
              <a:lnSpc>
                <a:spcPct val="90000"/>
              </a:lnSpc>
            </a:pPr>
            <a:r>
              <a:rPr lang="en-US">
                <a:solidFill>
                  <a:srgbClr val="005192"/>
                </a:solidFill>
              </a:rPr>
              <a:t>Please visit </a:t>
            </a:r>
            <a:r>
              <a:rPr lang="en-US" b="1" u="sng">
                <a:solidFill>
                  <a:srgbClr val="0076C3"/>
                </a:solidFill>
              </a:rPr>
              <a:t>atia.org/</a:t>
            </a:r>
            <a:r>
              <a:rPr lang="en-US" b="1" u="sng" err="1">
                <a:solidFill>
                  <a:srgbClr val="0076C3"/>
                </a:solidFill>
              </a:rPr>
              <a:t>ceus</a:t>
            </a:r>
            <a:r>
              <a:rPr lang="en-US" b="1" u="sng">
                <a:solidFill>
                  <a:srgbClr val="0076C3"/>
                </a:solidFill>
              </a:rPr>
              <a:t>-in-person</a:t>
            </a:r>
            <a:r>
              <a:rPr lang="en-US" b="1">
                <a:solidFill>
                  <a:srgbClr val="0076C3"/>
                </a:solidFill>
              </a:rPr>
              <a:t> </a:t>
            </a:r>
            <a:r>
              <a:rPr lang="en-US">
                <a:solidFill>
                  <a:srgbClr val="005192"/>
                </a:solidFill>
              </a:rPr>
              <a:t>for full information on how to claim CEUs.</a:t>
            </a:r>
          </a:p>
        </p:txBody>
      </p:sp>
    </p:spTree>
    <p:extLst>
      <p:ext uri="{BB962C8B-B14F-4D97-AF65-F5344CB8AC3E}">
        <p14:creationId xmlns:p14="http://schemas.microsoft.com/office/powerpoint/2010/main" val="409563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0784-77DF-4960-0EF1-23C08401C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90857-5247-D9F1-503D-D9E7024A1359}"/>
              </a:ext>
            </a:extLst>
          </p:cNvPr>
          <p:cNvSpPr>
            <a:spLocks noGrp="1"/>
          </p:cNvSpPr>
          <p:nvPr>
            <p:ph type="ctrTitle"/>
          </p:nvPr>
        </p:nvSpPr>
        <p:spPr>
          <a:xfrm>
            <a:off x="457198" y="199434"/>
            <a:ext cx="7972699" cy="640080"/>
          </a:xfrm>
        </p:spPr>
        <p:txBody>
          <a:bodyPr/>
          <a:lstStyle/>
          <a:p>
            <a:r>
              <a:rPr lang="en-US">
                <a:latin typeface="Calibri"/>
                <a:ea typeface="Calibri"/>
                <a:cs typeface="Calibri"/>
              </a:rPr>
              <a:t>Resources to Look Forward to! </a:t>
            </a:r>
            <a:endParaRPr lang="en-US"/>
          </a:p>
        </p:txBody>
      </p:sp>
      <p:sp>
        <p:nvSpPr>
          <p:cNvPr id="6" name="Text Placeholder 2">
            <a:extLst>
              <a:ext uri="{FF2B5EF4-FFF2-40B4-BE49-F238E27FC236}">
                <a16:creationId xmlns:a16="http://schemas.microsoft.com/office/drawing/2014/main" id="{FA5B1D62-6460-3E41-786F-525432C4D72E}"/>
              </a:ext>
            </a:extLst>
          </p:cNvPr>
          <p:cNvSpPr>
            <a:spLocks noGrp="1"/>
          </p:cNvSpPr>
          <p:nvPr/>
        </p:nvSpPr>
        <p:spPr>
          <a:xfrm>
            <a:off x="301922" y="1162913"/>
            <a:ext cx="8130444" cy="3766220"/>
          </a:xfrm>
          <a:prstGeom prst="rect">
            <a:avLst/>
          </a:prstGeom>
        </p:spPr>
        <p:txBody>
          <a:bodyPr vert="horz" lIns="0" tIns="45720" rIns="91440" bIns="45720" rtlCol="0" anchor="t">
            <a:noAutofit/>
          </a:bodyPr>
          <a:lstStyle>
            <a:defPPr>
              <a:defRPr lang="en-US"/>
            </a:defPPr>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indent="-290195">
              <a:buFont typeface="Arial" panose="020B0604020202020204" pitchFamily="34" charset="0"/>
              <a:buChar char="•"/>
            </a:pPr>
            <a:r>
              <a:rPr lang="en-US" sz="2800"/>
              <a:t>Updated website with audience-specific content</a:t>
            </a:r>
            <a:endParaRPr lang="en-US" sz="2800">
              <a:ea typeface="Calibri"/>
              <a:cs typeface="Calibri"/>
            </a:endParaRPr>
          </a:p>
          <a:p>
            <a:pPr marL="347345" indent="-290195">
              <a:buFont typeface="Arial" panose="020B0604020202020204" pitchFamily="34" charset="0"/>
              <a:buChar char="•"/>
            </a:pPr>
            <a:r>
              <a:rPr lang="en-US" sz="2800" err="1"/>
              <a:t>Microcredentials</a:t>
            </a:r>
            <a:r>
              <a:rPr lang="en-US" sz="2800"/>
              <a:t> on specific accessibility topics</a:t>
            </a:r>
            <a:endParaRPr lang="en-US" sz="2800">
              <a:ea typeface="Calibri"/>
              <a:cs typeface="Calibri"/>
            </a:endParaRPr>
          </a:p>
          <a:p>
            <a:pPr marL="347345" indent="-290195">
              <a:buFont typeface="Arial" panose="020B0604020202020204" pitchFamily="34" charset="0"/>
              <a:buChar char="•"/>
            </a:pPr>
            <a:r>
              <a:rPr lang="en-US" sz="2800"/>
              <a:t>Searchable clearinghouse of vendor product accessibility </a:t>
            </a:r>
            <a:endParaRPr lang="en-US" sz="2800">
              <a:ea typeface="Calibri"/>
              <a:cs typeface="Calibri"/>
            </a:endParaRPr>
          </a:p>
          <a:p>
            <a:pPr marL="347345" indent="-290195">
              <a:buFont typeface="Arial" panose="020B0604020202020204" pitchFamily="34" charset="0"/>
              <a:buChar char="•"/>
            </a:pPr>
            <a:r>
              <a:rPr lang="en-US" sz="2800">
                <a:ea typeface="Calibri"/>
                <a:cs typeface="Calibri"/>
              </a:rPr>
              <a:t>Quality Indicators for Providing Accessible Digital Educational Materials &amp; Instruction</a:t>
            </a:r>
          </a:p>
          <a:p>
            <a:pPr marL="91440" indent="0">
              <a:buNone/>
            </a:pPr>
            <a:endParaRPr lang="en-US"/>
          </a:p>
        </p:txBody>
      </p:sp>
    </p:spTree>
    <p:extLst>
      <p:ext uri="{BB962C8B-B14F-4D97-AF65-F5344CB8AC3E}">
        <p14:creationId xmlns:p14="http://schemas.microsoft.com/office/powerpoint/2010/main" val="289622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CD53-7289-E442-0D7B-6074A4E46C93}"/>
              </a:ext>
            </a:extLst>
          </p:cNvPr>
          <p:cNvSpPr>
            <a:spLocks noGrp="1"/>
          </p:cNvSpPr>
          <p:nvPr>
            <p:ph type="ctrTitle"/>
          </p:nvPr>
        </p:nvSpPr>
        <p:spPr>
          <a:xfrm>
            <a:off x="457197" y="200707"/>
            <a:ext cx="8519756" cy="640080"/>
          </a:xfrm>
        </p:spPr>
        <p:txBody>
          <a:bodyPr/>
          <a:lstStyle/>
          <a:p>
            <a:r>
              <a:rPr lang="en-US">
                <a:latin typeface="Calibri"/>
                <a:ea typeface="Calibri"/>
                <a:cs typeface="Calibri"/>
              </a:rPr>
              <a:t>We Need Your Input! </a:t>
            </a:r>
            <a:endParaRPr lang="en-US"/>
          </a:p>
        </p:txBody>
      </p:sp>
      <p:sp>
        <p:nvSpPr>
          <p:cNvPr id="3" name="Content Placeholder 4">
            <a:extLst>
              <a:ext uri="{FF2B5EF4-FFF2-40B4-BE49-F238E27FC236}">
                <a16:creationId xmlns:a16="http://schemas.microsoft.com/office/drawing/2014/main" id="{ED1EB07C-0048-3C06-9BAB-90E66D70342D}"/>
              </a:ext>
            </a:extLst>
          </p:cNvPr>
          <p:cNvSpPr>
            <a:spLocks noGrp="1"/>
          </p:cNvSpPr>
          <p:nvPr/>
        </p:nvSpPr>
        <p:spPr>
          <a:xfrm>
            <a:off x="145199" y="1495311"/>
            <a:ext cx="5760363" cy="386539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Surveys</a:t>
            </a:r>
            <a:r>
              <a:rPr lang="en-US"/>
              <a:t> for representatives of SEAs, LEAs, Part C lead agencies &amp; early intervention programs, parent centers, pre-service programs, and OSEP centers​</a:t>
            </a:r>
          </a:p>
          <a:p>
            <a:r>
              <a:rPr lang="en-US" b="1"/>
              <a:t>Virtual listening tour </a:t>
            </a:r>
            <a:r>
              <a:rPr lang="en-US"/>
              <a:t>for SEAs &amp; LEAs</a:t>
            </a:r>
          </a:p>
        </p:txBody>
      </p:sp>
      <p:sp>
        <p:nvSpPr>
          <p:cNvPr id="7" name="Text Placeholder 7">
            <a:extLst>
              <a:ext uri="{FF2B5EF4-FFF2-40B4-BE49-F238E27FC236}">
                <a16:creationId xmlns:a16="http://schemas.microsoft.com/office/drawing/2014/main" id="{58CA460A-E4D8-3667-AD6D-26743F0B2D2A}"/>
              </a:ext>
            </a:extLst>
          </p:cNvPr>
          <p:cNvSpPr txBox="1">
            <a:spLocks/>
          </p:cNvSpPr>
          <p:nvPr/>
        </p:nvSpPr>
        <p:spPr>
          <a:xfrm>
            <a:off x="6171810" y="1285648"/>
            <a:ext cx="2560157" cy="576909"/>
          </a:xfrm>
          <a:prstGeom prst="rect">
            <a:avLst/>
          </a:prstGeom>
        </p:spPr>
        <p:txBody>
          <a:bodyPr vert="horz" lIns="0" tIns="45720" rIns="91440" bIns="45720" rtlCol="0">
            <a:noAutofit/>
          </a:bodyPr>
          <a:lstStyle>
            <a:defPPr>
              <a:defRPr lang="en-US"/>
            </a:defPPr>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lgn="ctr">
              <a:buFont typeface="Wingdings" pitchFamily="2" charset="2"/>
              <a:buNone/>
            </a:pPr>
            <a:r>
              <a:rPr lang="en-US">
                <a:solidFill>
                  <a:srgbClr val="115AC5"/>
                </a:solidFill>
                <a:hlinkClick r:id="rId2"/>
              </a:rPr>
              <a:t>ncademi.org/input</a:t>
            </a:r>
            <a:endParaRPr lang="en-US">
              <a:solidFill>
                <a:srgbClr val="115AC5"/>
              </a:solidFill>
            </a:endParaRPr>
          </a:p>
          <a:p>
            <a:pPr marL="91440" indent="0" algn="ctr">
              <a:buFont typeface="Wingdings" pitchFamily="2" charset="2"/>
              <a:buNone/>
            </a:pPr>
            <a:endParaRPr lang="en-US">
              <a:solidFill>
                <a:srgbClr val="115AC5"/>
              </a:solidFill>
            </a:endParaRPr>
          </a:p>
        </p:txBody>
      </p:sp>
      <p:pic>
        <p:nvPicPr>
          <p:cNvPr id="8" name="Picture 7">
            <a:extLst>
              <a:ext uri="{FF2B5EF4-FFF2-40B4-BE49-F238E27FC236}">
                <a16:creationId xmlns:a16="http://schemas.microsoft.com/office/drawing/2014/main" id="{E0D6F4ED-7A5A-D888-25DE-4F5B379AAB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9441" y="1946022"/>
            <a:ext cx="3105150" cy="2638425"/>
          </a:xfrm>
          <a:prstGeom prst="rect">
            <a:avLst/>
          </a:prstGeom>
        </p:spPr>
      </p:pic>
    </p:spTree>
    <p:extLst>
      <p:ext uri="{BB962C8B-B14F-4D97-AF65-F5344CB8AC3E}">
        <p14:creationId xmlns:p14="http://schemas.microsoft.com/office/powerpoint/2010/main" val="297069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B591F1-5E5B-3CDE-DA79-825E4E570B14}"/>
              </a:ext>
            </a:extLst>
          </p:cNvPr>
          <p:cNvSpPr>
            <a:spLocks noGrp="1"/>
          </p:cNvSpPr>
          <p:nvPr>
            <p:ph type="title"/>
          </p:nvPr>
        </p:nvSpPr>
        <p:spPr>
          <a:xfrm>
            <a:off x="3122316" y="2259256"/>
            <a:ext cx="2899367" cy="993775"/>
          </a:xfrm>
          <a:prstGeom prst="rect">
            <a:avLst/>
          </a:prstGeom>
        </p:spPr>
        <p:txBody>
          <a:bodyPr/>
          <a:lstStyle/>
          <a:p>
            <a:r>
              <a:rPr lang="en-US" sz="5000">
                <a:solidFill>
                  <a:schemeClr val="bg1"/>
                </a:solidFill>
              </a:rPr>
              <a:t>Questions</a:t>
            </a:r>
          </a:p>
        </p:txBody>
      </p:sp>
    </p:spTree>
    <p:extLst>
      <p:ext uri="{BB962C8B-B14F-4D97-AF65-F5344CB8AC3E}">
        <p14:creationId xmlns:p14="http://schemas.microsoft.com/office/powerpoint/2010/main" val="423919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C724-CDF4-9C7F-F238-C4F0FA3ED51B}"/>
              </a:ext>
            </a:extLst>
          </p:cNvPr>
          <p:cNvSpPr>
            <a:spLocks noGrp="1"/>
          </p:cNvSpPr>
          <p:nvPr>
            <p:ph type="ctrTitle"/>
          </p:nvPr>
        </p:nvSpPr>
        <p:spPr>
          <a:xfrm>
            <a:off x="457197" y="200707"/>
            <a:ext cx="7888313" cy="640080"/>
          </a:xfrm>
        </p:spPr>
        <p:txBody>
          <a:bodyPr/>
          <a:lstStyle/>
          <a:p>
            <a:r>
              <a:rPr lang="en-US"/>
              <a:t>Contact, Connect, and Stay Informed</a:t>
            </a:r>
          </a:p>
        </p:txBody>
      </p:sp>
      <p:sp>
        <p:nvSpPr>
          <p:cNvPr id="4" name="Text Placeholder 3">
            <a:extLst>
              <a:ext uri="{FF2B5EF4-FFF2-40B4-BE49-F238E27FC236}">
                <a16:creationId xmlns:a16="http://schemas.microsoft.com/office/drawing/2014/main" id="{567D210D-6064-B1BB-21A5-E185C1C3B63D}"/>
              </a:ext>
            </a:extLst>
          </p:cNvPr>
          <p:cNvSpPr>
            <a:spLocks noGrp="1"/>
          </p:cNvSpPr>
          <p:nvPr>
            <p:ph type="body" sz="quarter" idx="10"/>
          </p:nvPr>
        </p:nvSpPr>
        <p:spPr>
          <a:xfrm>
            <a:off x="457200" y="1188720"/>
            <a:ext cx="4398135" cy="3383280"/>
          </a:xfrm>
        </p:spPr>
        <p:txBody>
          <a:bodyPr/>
          <a:lstStyle/>
          <a:p>
            <a:pPr marL="91440" indent="0">
              <a:spcAft>
                <a:spcPts val="600"/>
              </a:spcAft>
              <a:buNone/>
            </a:pPr>
            <a:r>
              <a:rPr lang="en-US" sz="2800" b="1"/>
              <a:t>Contact &amp; Connect</a:t>
            </a:r>
          </a:p>
          <a:p>
            <a:pPr marL="731520" lvl="2" indent="0">
              <a:lnSpc>
                <a:spcPct val="100000"/>
              </a:lnSpc>
              <a:spcAft>
                <a:spcPts val="1800"/>
              </a:spcAft>
              <a:buNone/>
            </a:pPr>
            <a:r>
              <a:rPr lang="en-US">
                <a:solidFill>
                  <a:srgbClr val="115AC5"/>
                </a:solidFill>
                <a:hlinkClick r:id="rId2">
                  <a:extLst>
                    <a:ext uri="{A12FA001-AC4F-418D-AE19-62706E023703}">
                      <ahyp:hlinkClr xmlns:ahyp="http://schemas.microsoft.com/office/drawing/2018/hyperlinkcolor" val="tx"/>
                    </a:ext>
                  </a:extLst>
                </a:hlinkClick>
              </a:rPr>
              <a:t>ncademi.org</a:t>
            </a:r>
            <a:r>
              <a:rPr lang="en-US">
                <a:solidFill>
                  <a:srgbClr val="115AC5"/>
                </a:solidFill>
              </a:rPr>
              <a:t> </a:t>
            </a:r>
          </a:p>
          <a:p>
            <a:pPr marL="731520" lvl="2" indent="0">
              <a:lnSpc>
                <a:spcPct val="100000"/>
              </a:lnSpc>
              <a:spcAft>
                <a:spcPts val="1800"/>
              </a:spcAft>
              <a:buNone/>
            </a:pPr>
            <a:r>
              <a:rPr lang="en-US">
                <a:solidFill>
                  <a:srgbClr val="115AC5"/>
                </a:solidFill>
                <a:hlinkClick r:id="rId3"/>
              </a:rPr>
              <a:t>ncademi@usu.edu</a:t>
            </a:r>
            <a:r>
              <a:rPr lang="en-US">
                <a:solidFill>
                  <a:srgbClr val="115AC5"/>
                </a:solidFill>
              </a:rPr>
              <a:t> </a:t>
            </a:r>
          </a:p>
          <a:p>
            <a:pPr marL="731520" lvl="2" indent="0">
              <a:lnSpc>
                <a:spcPct val="100000"/>
              </a:lnSpc>
              <a:spcAft>
                <a:spcPts val="1800"/>
              </a:spcAft>
              <a:buNone/>
            </a:pPr>
            <a:r>
              <a:rPr lang="en-US"/>
              <a:t>435.554.8213 (voice or text)</a:t>
            </a:r>
          </a:p>
          <a:p>
            <a:pPr marL="731520" lvl="2" indent="0">
              <a:lnSpc>
                <a:spcPct val="100000"/>
              </a:lnSpc>
              <a:buNone/>
            </a:pPr>
            <a:r>
              <a:rPr lang="en-US">
                <a:solidFill>
                  <a:srgbClr val="115AC5"/>
                </a:solidFill>
                <a:hlinkClick r:id="rId4">
                  <a:extLst>
                    <a:ext uri="{A12FA001-AC4F-418D-AE19-62706E023703}">
                      <ahyp:hlinkClr xmlns:ahyp="http://schemas.microsoft.com/office/drawing/2018/hyperlinkcolor" val="tx"/>
                    </a:ext>
                  </a:extLst>
                </a:hlinkClick>
              </a:rPr>
              <a:t>Follow us on LinkedIn </a:t>
            </a:r>
            <a:endParaRPr lang="en-US">
              <a:solidFill>
                <a:srgbClr val="115AC5"/>
              </a:solidFill>
            </a:endParaRPr>
          </a:p>
        </p:txBody>
      </p:sp>
      <p:grpSp>
        <p:nvGrpSpPr>
          <p:cNvPr id="11" name="Group 10">
            <a:extLst>
              <a:ext uri="{FF2B5EF4-FFF2-40B4-BE49-F238E27FC236}">
                <a16:creationId xmlns:a16="http://schemas.microsoft.com/office/drawing/2014/main" id="{02CD4CAB-D54D-9DF9-1347-24E8B5CCC37E}"/>
              </a:ext>
              <a:ext uri="{C183D7F6-B498-43B3-948B-1728B52AA6E4}">
                <adec:decorative xmlns:adec="http://schemas.microsoft.com/office/drawing/2017/decorative" val="1"/>
              </a:ext>
            </a:extLst>
          </p:cNvPr>
          <p:cNvGrpSpPr/>
          <p:nvPr/>
        </p:nvGrpSpPr>
        <p:grpSpPr>
          <a:xfrm>
            <a:off x="305016" y="1794377"/>
            <a:ext cx="812627" cy="2507991"/>
            <a:chOff x="227742" y="1623319"/>
            <a:chExt cx="812627" cy="2507991"/>
          </a:xfrm>
        </p:grpSpPr>
        <p:pic>
          <p:nvPicPr>
            <p:cNvPr id="7" name="Picture 6">
              <a:extLst>
                <a:ext uri="{FF2B5EF4-FFF2-40B4-BE49-F238E27FC236}">
                  <a16:creationId xmlns:a16="http://schemas.microsoft.com/office/drawing/2014/main" id="{870213E6-BC44-CF0D-8912-8B0D6E8B82F1}"/>
                </a:ext>
                <a:ext uri="{C183D7F6-B498-43B3-948B-1728B52AA6E4}">
                  <adec:decorative xmlns:adec="http://schemas.microsoft.com/office/drawing/2017/decorative" val="1"/>
                </a:ext>
              </a:extLst>
            </p:cNvPr>
            <p:cNvPicPr>
              <a:picLocks noChangeAspect="1"/>
            </p:cNvPicPr>
            <p:nvPr/>
          </p:nvPicPr>
          <p:blipFill>
            <a:blip r:embed="rId5"/>
            <a:srcRect l="-14873" t="-11756" r="-17236" b="-18768"/>
            <a:stretch/>
          </p:blipFill>
          <p:spPr>
            <a:xfrm>
              <a:off x="436362" y="1623319"/>
              <a:ext cx="604007" cy="596762"/>
            </a:xfrm>
            <a:prstGeom prst="rect">
              <a:avLst/>
            </a:prstGeom>
          </p:spPr>
        </p:pic>
        <p:pic>
          <p:nvPicPr>
            <p:cNvPr id="8" name="Picture 7">
              <a:extLst>
                <a:ext uri="{FF2B5EF4-FFF2-40B4-BE49-F238E27FC236}">
                  <a16:creationId xmlns:a16="http://schemas.microsoft.com/office/drawing/2014/main" id="{CE8A18E6-4880-CB34-D2B3-BEB7A03C8A97}"/>
                </a:ext>
                <a:ext uri="{C183D7F6-B498-43B3-948B-1728B52AA6E4}">
                  <adec:decorative xmlns:adec="http://schemas.microsoft.com/office/drawing/2017/decorative" val="1"/>
                </a:ext>
              </a:extLst>
            </p:cNvPr>
            <p:cNvPicPr>
              <a:picLocks noChangeAspect="1"/>
            </p:cNvPicPr>
            <p:nvPr/>
          </p:nvPicPr>
          <p:blipFill>
            <a:blip r:embed="rId6"/>
            <a:srcRect l="-14873" t="-6703" r="-17236" b="-18147"/>
            <a:stretch/>
          </p:blipFill>
          <p:spPr>
            <a:xfrm>
              <a:off x="436362" y="2286341"/>
              <a:ext cx="604007" cy="570817"/>
            </a:xfrm>
            <a:prstGeom prst="rect">
              <a:avLst/>
            </a:prstGeom>
          </p:spPr>
        </p:pic>
        <p:pic>
          <p:nvPicPr>
            <p:cNvPr id="9" name="Picture 8">
              <a:extLst>
                <a:ext uri="{FF2B5EF4-FFF2-40B4-BE49-F238E27FC236}">
                  <a16:creationId xmlns:a16="http://schemas.microsoft.com/office/drawing/2014/main" id="{92E69DDD-AB8C-9CD7-1C79-C51CC5436F60}"/>
                </a:ext>
                <a:ext uri="{C183D7F6-B498-43B3-948B-1728B52AA6E4}">
                  <adec:decorative xmlns:adec="http://schemas.microsoft.com/office/drawing/2017/decorative" val="1"/>
                </a:ext>
              </a:extLst>
            </p:cNvPr>
            <p:cNvPicPr>
              <a:picLocks noChangeAspect="1"/>
            </p:cNvPicPr>
            <p:nvPr/>
          </p:nvPicPr>
          <p:blipFill>
            <a:blip r:embed="rId7"/>
            <a:srcRect l="-61109" t="-18956" r="-18411" b="-24436"/>
            <a:stretch/>
          </p:blipFill>
          <p:spPr>
            <a:xfrm>
              <a:off x="227742" y="2871096"/>
              <a:ext cx="812627" cy="649083"/>
            </a:xfrm>
            <a:prstGeom prst="rect">
              <a:avLst/>
            </a:prstGeom>
          </p:spPr>
        </p:pic>
        <p:pic>
          <p:nvPicPr>
            <p:cNvPr id="10" name="Picture 9">
              <a:extLst>
                <a:ext uri="{FF2B5EF4-FFF2-40B4-BE49-F238E27FC236}">
                  <a16:creationId xmlns:a16="http://schemas.microsoft.com/office/drawing/2014/main" id="{DA15C433-84EC-8AA1-447A-520D98A3A468}"/>
                </a:ext>
                <a:ext uri="{C183D7F6-B498-43B3-948B-1728B52AA6E4}">
                  <adec:decorative xmlns:adec="http://schemas.microsoft.com/office/drawing/2017/decorative" val="1"/>
                </a:ext>
              </a:extLst>
            </p:cNvPr>
            <p:cNvPicPr>
              <a:picLocks noChangeAspect="1"/>
            </p:cNvPicPr>
            <p:nvPr/>
          </p:nvPicPr>
          <p:blipFill>
            <a:blip r:embed="rId8"/>
            <a:srcRect l="-14993" t="-7010" r="-18176" b="-18840"/>
            <a:stretch/>
          </p:blipFill>
          <p:spPr>
            <a:xfrm>
              <a:off x="436363" y="3560493"/>
              <a:ext cx="604006" cy="570817"/>
            </a:xfrm>
            <a:prstGeom prst="rect">
              <a:avLst/>
            </a:prstGeom>
          </p:spPr>
        </p:pic>
      </p:grpSp>
      <p:sp>
        <p:nvSpPr>
          <p:cNvPr id="12" name="Text Placeholder 3">
            <a:extLst>
              <a:ext uri="{FF2B5EF4-FFF2-40B4-BE49-F238E27FC236}">
                <a16:creationId xmlns:a16="http://schemas.microsoft.com/office/drawing/2014/main" id="{4F87A624-A2FD-54E6-CA6D-20BFCBA48840}"/>
              </a:ext>
            </a:extLst>
          </p:cNvPr>
          <p:cNvSpPr txBox="1">
            <a:spLocks/>
          </p:cNvSpPr>
          <p:nvPr/>
        </p:nvSpPr>
        <p:spPr>
          <a:xfrm>
            <a:off x="5007519" y="1271342"/>
            <a:ext cx="4136481" cy="1120823"/>
          </a:xfrm>
          <a:prstGeom prst="rect">
            <a:avLst/>
          </a:prstGeom>
        </p:spPr>
        <p:txBody>
          <a:bodyPr vert="horz" lIns="0" tIns="45720" rIns="91440" bIns="45720" rtlCol="0">
            <a:normAutofit/>
          </a:bodyPr>
          <a:lstStyle>
            <a:lvl1pPr marL="320040" indent="-228600" algn="l" defTabSz="914400" rtl="0" eaLnBrk="1" latinLnBrk="0" hangingPunct="1">
              <a:lnSpc>
                <a:spcPct val="9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Font typeface="Wingdings" pitchFamily="2" charset="2"/>
              <a:buNone/>
            </a:pPr>
            <a:r>
              <a:rPr lang="en-US" sz="2800" b="1"/>
              <a:t>Stay Informed</a:t>
            </a:r>
          </a:p>
          <a:p>
            <a:pPr marL="91440" indent="0">
              <a:buNone/>
            </a:pPr>
            <a:r>
              <a:rPr lang="en-US" sz="2400">
                <a:hlinkClick r:id="rId9"/>
              </a:rPr>
              <a:t>ncademi.org/newsletter</a:t>
            </a:r>
            <a:r>
              <a:rPr lang="en-US" sz="2400"/>
              <a:t> </a:t>
            </a:r>
            <a:endParaRPr lang="en-US"/>
          </a:p>
        </p:txBody>
      </p:sp>
      <p:pic>
        <p:nvPicPr>
          <p:cNvPr id="3" name="Content Placeholder 14">
            <a:extLst>
              <a:ext uri="{FF2B5EF4-FFF2-40B4-BE49-F238E27FC236}">
                <a16:creationId xmlns:a16="http://schemas.microsoft.com/office/drawing/2014/main" id="{A3AEB7BD-EB6A-8890-98C4-8175C63543CD}"/>
              </a:ext>
              <a:ext uri="{C183D7F6-B498-43B3-948B-1728B52AA6E4}">
                <adec:decorative xmlns:adec="http://schemas.microsoft.com/office/drawing/2017/decorative" val="1"/>
              </a:ext>
            </a:extLst>
          </p:cNvPr>
          <p:cNvPicPr>
            <a:picLocks noChangeAspect="1"/>
          </p:cNvPicPr>
          <p:nvPr/>
        </p:nvPicPr>
        <p:blipFill>
          <a:blip r:embed="rId10"/>
          <a:srcRect l="6552" t="6861" r="6503" b="6614"/>
          <a:stretch/>
        </p:blipFill>
        <p:spPr>
          <a:xfrm>
            <a:off x="5533363" y="2228767"/>
            <a:ext cx="2282948" cy="2271939"/>
          </a:xfrm>
          <a:prstGeom prst="rect">
            <a:avLst/>
          </a:prstGeom>
        </p:spPr>
      </p:pic>
    </p:spTree>
    <p:extLst>
      <p:ext uri="{BB962C8B-B14F-4D97-AF65-F5344CB8AC3E}">
        <p14:creationId xmlns:p14="http://schemas.microsoft.com/office/powerpoint/2010/main" val="353577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a:t>Session Evaluation and CEUs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992553"/>
            <a:ext cx="8514862" cy="3743569"/>
          </a:xfrm>
        </p:spPr>
        <p:txBody>
          <a:bodyPr lIns="0">
            <a:noAutofit/>
          </a:bodyPr>
          <a:lstStyle/>
          <a:p>
            <a:pPr>
              <a:lnSpc>
                <a:spcPct val="90000"/>
              </a:lnSpc>
            </a:pPr>
            <a:r>
              <a:rPr lang="en-US"/>
              <a:t>Session Feedback Evaluation</a:t>
            </a:r>
          </a:p>
          <a:p>
            <a:pPr marL="320040" indent="-228600">
              <a:lnSpc>
                <a:spcPct val="90000"/>
              </a:lnSpc>
              <a:buFont typeface="Wingdings" pitchFamily="2" charset="2"/>
              <a:buChar char="§"/>
            </a:pPr>
            <a:r>
              <a:rPr lang="en-US" sz="1800">
                <a:solidFill>
                  <a:srgbClr val="005192"/>
                </a:solidFill>
              </a:rPr>
              <a:t>Your Feedback is very important to us. Please be sure to complete session evaluations through the ATIA mobile app.</a:t>
            </a:r>
          </a:p>
          <a:p>
            <a:pPr>
              <a:lnSpc>
                <a:spcPct val="90000"/>
              </a:lnSpc>
              <a:spcBef>
                <a:spcPts val="1600"/>
              </a:spcBef>
            </a:pPr>
            <a:r>
              <a:rPr lang="en-US">
                <a:solidFill>
                  <a:srgbClr val="005192"/>
                </a:solidFill>
              </a:rPr>
              <a:t>CEUs</a:t>
            </a:r>
          </a:p>
          <a:p>
            <a:pPr marL="434340" indent="-342900">
              <a:lnSpc>
                <a:spcPct val="90000"/>
              </a:lnSpc>
              <a:buFont typeface="Wingdings" pitchFamily="2" charset="2"/>
              <a:buChar char="§"/>
            </a:pPr>
            <a:r>
              <a:rPr lang="en-US" sz="1800">
                <a:solidFill>
                  <a:srgbClr val="005192"/>
                </a:solidFill>
              </a:rPr>
              <a:t>ATIA 2025 education presentations are reviewed for ASHA, ACVREP, AOTA, CRC and IACET CEU eligibility. Not all sessions are approved for each specialty CEU.</a:t>
            </a:r>
          </a:p>
          <a:p>
            <a:pPr marL="434340" indent="-342900">
              <a:lnSpc>
                <a:spcPct val="90000"/>
              </a:lnSpc>
              <a:buFont typeface="Wingdings" pitchFamily="2" charset="2"/>
              <a:buChar char="§"/>
            </a:pPr>
            <a:r>
              <a:rPr lang="en-US" sz="1800">
                <a:solidFill>
                  <a:srgbClr val="005192"/>
                </a:solidFill>
              </a:rPr>
              <a:t>You </a:t>
            </a:r>
            <a:r>
              <a:rPr lang="en-US" sz="1800" b="1">
                <a:solidFill>
                  <a:srgbClr val="005192"/>
                </a:solidFill>
              </a:rPr>
              <a:t>must</a:t>
            </a:r>
            <a:r>
              <a:rPr lang="en-US" sz="1800">
                <a:solidFill>
                  <a:srgbClr val="005192"/>
                </a:solidFill>
              </a:rPr>
              <a:t> complete a CEU assessment for each session and CEU type you’d like to claim prior to the deadline.</a:t>
            </a:r>
          </a:p>
          <a:p>
            <a:pPr marL="1028700" lvl="1" indent="-342900">
              <a:lnSpc>
                <a:spcPct val="90000"/>
              </a:lnSpc>
              <a:buFont typeface="Wingdings" pitchFamily="2" charset="2"/>
              <a:buChar char="§"/>
            </a:pPr>
            <a:r>
              <a:rPr lang="en-US" sz="1600">
                <a:solidFill>
                  <a:srgbClr val="005192"/>
                </a:solidFill>
              </a:rPr>
              <a:t>In-person deadline to claim CEUs: February 28, 2025</a:t>
            </a:r>
          </a:p>
          <a:p>
            <a:pPr marL="1028700" lvl="1" indent="-342900">
              <a:lnSpc>
                <a:spcPct val="90000"/>
              </a:lnSpc>
              <a:buFont typeface="Wingdings" pitchFamily="2" charset="2"/>
              <a:buChar char="§"/>
            </a:pPr>
            <a:r>
              <a:rPr lang="en-US" sz="1600">
                <a:solidFill>
                  <a:srgbClr val="005192"/>
                </a:solidFill>
              </a:rPr>
              <a:t>Virtual Event deadline to claim CEUs: April 30, 2025</a:t>
            </a:r>
          </a:p>
          <a:p>
            <a:pPr marL="434340" indent="-342900">
              <a:lnSpc>
                <a:spcPct val="90000"/>
              </a:lnSpc>
              <a:buFont typeface="Wingdings" pitchFamily="2" charset="2"/>
              <a:buChar char="§"/>
            </a:pPr>
            <a:r>
              <a:rPr lang="en-US" sz="1800">
                <a:solidFill>
                  <a:srgbClr val="005192"/>
                </a:solidFill>
              </a:rPr>
              <a:t>Please visit: </a:t>
            </a:r>
            <a:r>
              <a:rPr lang="en-US" sz="1800" b="1" u="sng">
                <a:solidFill>
                  <a:srgbClr val="0076C3"/>
                </a:solidFill>
              </a:rPr>
              <a:t>atia.org/</a:t>
            </a:r>
            <a:r>
              <a:rPr lang="en-US" sz="1800" b="1" u="sng" err="1">
                <a:solidFill>
                  <a:srgbClr val="0076C3"/>
                </a:solidFill>
              </a:rPr>
              <a:t>ceus</a:t>
            </a:r>
            <a:r>
              <a:rPr lang="en-US" sz="1800" b="1" u="sng">
                <a:solidFill>
                  <a:srgbClr val="0076C3"/>
                </a:solidFill>
              </a:rPr>
              <a:t>-in-person </a:t>
            </a:r>
            <a:endParaRPr lang="en-US" sz="1800" b="1" u="sng"/>
          </a:p>
        </p:txBody>
      </p:sp>
    </p:spTree>
    <p:extLst>
      <p:ext uri="{BB962C8B-B14F-4D97-AF65-F5344CB8AC3E}">
        <p14:creationId xmlns:p14="http://schemas.microsoft.com/office/powerpoint/2010/main" val="247025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8A1E-9D20-D39A-62D7-BE19EA4ED91E}"/>
              </a:ext>
            </a:extLst>
          </p:cNvPr>
          <p:cNvSpPr>
            <a:spLocks noGrp="1"/>
          </p:cNvSpPr>
          <p:nvPr>
            <p:ph type="ctrTitle"/>
          </p:nvPr>
        </p:nvSpPr>
        <p:spPr/>
        <p:txBody>
          <a:bodyPr/>
          <a:lstStyle/>
          <a:p>
            <a:r>
              <a:rPr lang="en-US"/>
              <a:t>Disclaimers</a:t>
            </a:r>
          </a:p>
        </p:txBody>
      </p:sp>
      <p:sp>
        <p:nvSpPr>
          <p:cNvPr id="3" name="Text Placeholder 2">
            <a:extLst>
              <a:ext uri="{FF2B5EF4-FFF2-40B4-BE49-F238E27FC236}">
                <a16:creationId xmlns:a16="http://schemas.microsoft.com/office/drawing/2014/main" id="{89864DAB-96DE-C23F-16A3-A5687A3605CA}"/>
              </a:ext>
            </a:extLst>
          </p:cNvPr>
          <p:cNvSpPr>
            <a:spLocks noGrp="1"/>
          </p:cNvSpPr>
          <p:nvPr>
            <p:ph type="body" sz="quarter" idx="10"/>
          </p:nvPr>
        </p:nvSpPr>
        <p:spPr>
          <a:xfrm>
            <a:off x="457198" y="972762"/>
            <a:ext cx="6188301" cy="3383280"/>
          </a:xfrm>
        </p:spPr>
        <p:txBody>
          <a:bodyPr>
            <a:noAutofit/>
          </a:bodyPr>
          <a:lstStyle/>
          <a:p>
            <a:pPr marL="0" indent="0">
              <a:lnSpc>
                <a:spcPct val="100000"/>
              </a:lnSpc>
              <a:buNone/>
            </a:pPr>
            <a:r>
              <a:rPr lang="en-US" sz="22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p>
          <a:p>
            <a:pPr marL="0" indent="0">
              <a:lnSpc>
                <a:spcPct val="100000"/>
              </a:lnSpc>
              <a:buNone/>
            </a:pPr>
            <a:r>
              <a:rPr lang="en-US" sz="2200">
                <a:solidFill>
                  <a:srgbClr val="005192"/>
                </a:solidFill>
              </a:rPr>
              <a:t>The contents of this slide deck are licensed under a </a:t>
            </a:r>
            <a:r>
              <a:rPr lang="en-US" sz="2200">
                <a:solidFill>
                  <a:srgbClr val="212121"/>
                </a:solidFill>
                <a:hlinkClick r:id="rId2"/>
              </a:rPr>
              <a:t>Creative Commons Attribution-</a:t>
            </a:r>
            <a:r>
              <a:rPr lang="en-US" sz="2200" err="1">
                <a:solidFill>
                  <a:srgbClr val="212121"/>
                </a:solidFill>
                <a:hlinkClick r:id="rId2"/>
              </a:rPr>
              <a:t>ShareAlike</a:t>
            </a:r>
            <a:r>
              <a:rPr lang="en-US" sz="2200">
                <a:solidFill>
                  <a:srgbClr val="212121"/>
                </a:solidFill>
                <a:hlinkClick r:id="rId2"/>
              </a:rPr>
              <a:t> 4.0 International License (CC BY-SA 4.0)</a:t>
            </a:r>
            <a:r>
              <a:rPr lang="en-US" sz="2200">
                <a:solidFill>
                  <a:srgbClr val="212121"/>
                </a:solidFill>
              </a:rPr>
              <a:t>.</a:t>
            </a:r>
            <a:endParaRPr lang="en-US" sz="2200"/>
          </a:p>
        </p:txBody>
      </p:sp>
      <p:pic>
        <p:nvPicPr>
          <p:cNvPr id="4" name="Picture 3" descr="Office of Special Education Programs IDEAs that Work logo.">
            <a:extLst>
              <a:ext uri="{FF2B5EF4-FFF2-40B4-BE49-F238E27FC236}">
                <a16:creationId xmlns:a16="http://schemas.microsoft.com/office/drawing/2014/main" id="{DAE10218-8820-108D-8BBB-9531972863D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876845" y="1390660"/>
            <a:ext cx="1783754" cy="1847348"/>
          </a:xfrm>
          <a:prstGeom prst="rect">
            <a:avLst/>
          </a:prstGeom>
        </p:spPr>
      </p:pic>
      <p:pic>
        <p:nvPicPr>
          <p:cNvPr id="5" name="Content Placeholder 10">
            <a:extLst>
              <a:ext uri="{FF2B5EF4-FFF2-40B4-BE49-F238E27FC236}">
                <a16:creationId xmlns:a16="http://schemas.microsoft.com/office/drawing/2014/main" id="{C9CC51E9-F9A3-EECF-7829-EA338D5955D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2351" y="3658516"/>
            <a:ext cx="1534491" cy="513980"/>
          </a:xfrm>
          <a:prstGeom prst="rect">
            <a:avLst/>
          </a:prstGeom>
        </p:spPr>
      </p:pic>
    </p:spTree>
    <p:extLst>
      <p:ext uri="{BB962C8B-B14F-4D97-AF65-F5344CB8AC3E}">
        <p14:creationId xmlns:p14="http://schemas.microsoft.com/office/powerpoint/2010/main" val="980998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a:xfrm>
            <a:off x="457197" y="200572"/>
            <a:ext cx="6842371" cy="640080"/>
          </a:xfrm>
        </p:spPr>
        <p:txBody>
          <a:bodyPr/>
          <a:lstStyle/>
          <a:p>
            <a:r>
              <a:rPr lang="en-US"/>
              <a:t>ACVREP CEU Session End Code</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197" y="1144040"/>
            <a:ext cx="8213725" cy="3383280"/>
          </a:xfrm>
        </p:spPr>
        <p:txBody>
          <a:bodyPr vert="horz" lIns="0" tIns="45720" rIns="91440" bIns="45720" rtlCol="0" anchor="t">
            <a:noAutofit/>
          </a:bodyPr>
          <a:lstStyle/>
          <a:p>
            <a:pPr>
              <a:lnSpc>
                <a:spcPct val="90000"/>
              </a:lnSpc>
            </a:pPr>
            <a:r>
              <a:rPr lang="en-US" i="1">
                <a:solidFill>
                  <a:srgbClr val="005192"/>
                </a:solidFill>
              </a:rPr>
              <a:t>If you do not plan to claim ACVREP CEUs (primarily for Vision Impairment Specialists), </a:t>
            </a:r>
            <a:r>
              <a:rPr lang="en-US" b="1" i="1">
                <a:solidFill>
                  <a:srgbClr val="005192"/>
                </a:solidFill>
              </a:rPr>
              <a:t>you do not need to note these codes</a:t>
            </a:r>
            <a:r>
              <a:rPr lang="en-US" i="1">
                <a:solidFill>
                  <a:srgbClr val="005192"/>
                </a:solidFill>
              </a:rPr>
              <a:t>.</a:t>
            </a:r>
          </a:p>
          <a:p>
            <a:pPr>
              <a:lnSpc>
                <a:spcPct val="90000"/>
              </a:lnSpc>
            </a:pPr>
            <a:r>
              <a:rPr lang="en-US" b="1"/>
              <a:t>End Code</a:t>
            </a:r>
            <a:r>
              <a:rPr lang="en-US"/>
              <a:t>: green20</a:t>
            </a:r>
            <a:endParaRPr lang="en-US">
              <a:ea typeface="Calibri"/>
              <a:cs typeface="Calibri"/>
            </a:endParaRPr>
          </a:p>
          <a:p>
            <a:pPr>
              <a:lnSpc>
                <a:spcPct val="90000"/>
              </a:lnSpc>
            </a:pPr>
            <a:r>
              <a:rPr lang="en-US"/>
              <a:t>This session has been approved for ACVREP CEUs. If you plan to claim ACVREP CEUs, please note this code, </a:t>
            </a:r>
            <a:r>
              <a:rPr lang="en-US" b="1"/>
              <a:t>and</a:t>
            </a:r>
            <a:r>
              <a:rPr lang="en-US"/>
              <a:t> the start code that will be shown at the beginning of this session.</a:t>
            </a:r>
          </a:p>
          <a:p>
            <a:pPr>
              <a:lnSpc>
                <a:spcPct val="90000"/>
              </a:lnSpc>
            </a:pPr>
            <a:r>
              <a:rPr lang="en-US">
                <a:solidFill>
                  <a:srgbClr val="005192"/>
                </a:solidFill>
              </a:rPr>
              <a:t>Please visit </a:t>
            </a:r>
            <a:r>
              <a:rPr lang="en-US" b="1" u="sng">
                <a:solidFill>
                  <a:srgbClr val="0076C3"/>
                </a:solidFill>
              </a:rPr>
              <a:t>atia.org/</a:t>
            </a:r>
            <a:r>
              <a:rPr lang="en-US" b="1" u="sng" err="1">
                <a:solidFill>
                  <a:srgbClr val="0076C3"/>
                </a:solidFill>
              </a:rPr>
              <a:t>ceus</a:t>
            </a:r>
            <a:r>
              <a:rPr lang="en-US" b="1" u="sng">
                <a:solidFill>
                  <a:srgbClr val="0076C3"/>
                </a:solidFill>
              </a:rPr>
              <a:t>-in-person</a:t>
            </a:r>
            <a:r>
              <a:rPr lang="en-US" b="1">
                <a:solidFill>
                  <a:srgbClr val="0076C3"/>
                </a:solidFill>
              </a:rPr>
              <a:t> </a:t>
            </a:r>
            <a:r>
              <a:rPr lang="en-US">
                <a:solidFill>
                  <a:srgbClr val="005192"/>
                </a:solidFill>
              </a:rPr>
              <a:t>for full information on how to claim CEUs.</a:t>
            </a:r>
          </a:p>
        </p:txBody>
      </p:sp>
    </p:spTree>
    <p:extLst>
      <p:ext uri="{BB962C8B-B14F-4D97-AF65-F5344CB8AC3E}">
        <p14:creationId xmlns:p14="http://schemas.microsoft.com/office/powerpoint/2010/main" val="799982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3000E66-DB46-47F4-2877-B4F0736738F5}"/>
              </a:ext>
            </a:extLst>
          </p:cNvPr>
          <p:cNvSpPr>
            <a:spLocks noGrp="1"/>
          </p:cNvSpPr>
          <p:nvPr>
            <p:ph type="title" idx="4294967295"/>
          </p:nvPr>
        </p:nvSpPr>
        <p:spPr>
          <a:xfrm>
            <a:off x="628650" y="274638"/>
            <a:ext cx="7886700" cy="993775"/>
          </a:xfrm>
          <a:prstGeom prst="rect">
            <a:avLst/>
          </a:prstGeom>
        </p:spPr>
        <p:txBody>
          <a:bodyPr/>
          <a:lstStyle/>
          <a:p>
            <a:r>
              <a:rPr lang="en-US"/>
              <a:t>Thank You</a:t>
            </a:r>
          </a:p>
        </p:txBody>
      </p:sp>
      <p:sp>
        <p:nvSpPr>
          <p:cNvPr id="2" name="Questions">
            <a:extLst>
              <a:ext uri="{FF2B5EF4-FFF2-40B4-BE49-F238E27FC236}">
                <a16:creationId xmlns:a16="http://schemas.microsoft.com/office/drawing/2014/main" id="{BDBD4601-7305-8FC1-3C67-135353D0E6AF}"/>
              </a:ext>
            </a:extLst>
          </p:cNvPr>
          <p:cNvSpPr txBox="1"/>
          <p:nvPr/>
        </p:nvSpPr>
        <p:spPr>
          <a:xfrm>
            <a:off x="2430966" y="1423175"/>
            <a:ext cx="4282067" cy="2297150"/>
          </a:xfrm>
          <a:prstGeom prst="rect">
            <a:avLst/>
          </a:prstGeom>
          <a:noFill/>
        </p:spPr>
        <p:txBody>
          <a:bodyPr wrap="none" rtlCol="0" anchor="ctr">
            <a:noAutofit/>
          </a:bodyPr>
          <a:lstStyle/>
          <a:p>
            <a:pPr algn="ctr"/>
            <a:r>
              <a:rPr lang="en-US" sz="4800" b="1"/>
              <a:t>Thank You</a:t>
            </a:r>
          </a:p>
        </p:txBody>
      </p:sp>
    </p:spTree>
    <p:extLst>
      <p:ext uri="{BB962C8B-B14F-4D97-AF65-F5344CB8AC3E}">
        <p14:creationId xmlns:p14="http://schemas.microsoft.com/office/powerpoint/2010/main" val="326863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998A-910D-0DD6-3363-C7C7E4767E35}"/>
              </a:ext>
            </a:extLst>
          </p:cNvPr>
          <p:cNvSpPr>
            <a:spLocks noGrp="1"/>
          </p:cNvSpPr>
          <p:nvPr>
            <p:ph type="ctrTitle"/>
          </p:nvPr>
        </p:nvSpPr>
        <p:spPr/>
        <p:txBody>
          <a:bodyPr/>
          <a:lstStyle/>
          <a:p>
            <a:r>
              <a:rPr lang="en-US">
                <a:latin typeface="Calibri"/>
                <a:ea typeface="Calibri"/>
                <a:cs typeface="Calibri"/>
              </a:rPr>
              <a:t>Presenters – Hello! </a:t>
            </a:r>
            <a:endParaRPr lang="en-US"/>
          </a:p>
        </p:txBody>
      </p:sp>
      <p:sp>
        <p:nvSpPr>
          <p:cNvPr id="4" name="Content Placeholder 2">
            <a:extLst>
              <a:ext uri="{FF2B5EF4-FFF2-40B4-BE49-F238E27FC236}">
                <a16:creationId xmlns:a16="http://schemas.microsoft.com/office/drawing/2014/main" id="{FA2EC68C-F57D-11CF-5510-6C16C2CE1D48}"/>
              </a:ext>
            </a:extLst>
          </p:cNvPr>
          <p:cNvSpPr>
            <a:spLocks noGrp="1"/>
          </p:cNvSpPr>
          <p:nvPr/>
        </p:nvSpPr>
        <p:spPr>
          <a:xfrm>
            <a:off x="328612" y="1062659"/>
            <a:ext cx="3930931" cy="1366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Rob Carr</a:t>
            </a:r>
            <a:br>
              <a:rPr lang="en-US" b="1"/>
            </a:br>
            <a:r>
              <a:rPr lang="en-US"/>
              <a:t>Digital Accessibility Specialist</a:t>
            </a:r>
            <a:endParaRPr lang="en-US" b="1"/>
          </a:p>
        </p:txBody>
      </p:sp>
      <p:pic>
        <p:nvPicPr>
          <p:cNvPr id="5" name="Picture 4">
            <a:extLst>
              <a:ext uri="{FF2B5EF4-FFF2-40B4-BE49-F238E27FC236}">
                <a16:creationId xmlns:a16="http://schemas.microsoft.com/office/drawing/2014/main" id="{63DD7A35-D3E2-10CB-5AC2-51FADDCC47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550" y="2464594"/>
            <a:ext cx="2207419" cy="2178844"/>
          </a:xfrm>
          <a:prstGeom prst="rect">
            <a:avLst/>
          </a:prstGeom>
        </p:spPr>
      </p:pic>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4574876" y="1067744"/>
            <a:ext cx="4164230" cy="1357292"/>
          </a:xfrm>
          <a:prstGeom prst="rect">
            <a:avLst/>
          </a:prstGeom>
        </p:spPr>
        <p:txBody>
          <a:bodyPr vert="horz" lIns="91440" tIns="45720" rIns="91440" bIns="45720" rtlCol="0" anchor="t">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Christopher</a:t>
            </a:r>
            <a:r>
              <a:rPr lang="en-US" b="1">
                <a:ea typeface="+mn-lt"/>
                <a:cs typeface="+mn-lt"/>
              </a:rPr>
              <a:t> Phillips</a:t>
            </a:r>
            <a:r>
              <a:rPr lang="en-US">
                <a:ea typeface="+mn-lt"/>
                <a:cs typeface="+mn-lt"/>
              </a:rPr>
              <a:t> </a:t>
            </a:r>
            <a:br>
              <a:rPr lang="en-US">
                <a:ea typeface="+mn-lt"/>
                <a:cs typeface="+mn-lt"/>
              </a:rPr>
            </a:br>
            <a:r>
              <a:rPr lang="en-US"/>
              <a:t>Technical Assistance Specialist</a:t>
            </a:r>
          </a:p>
        </p:txBody>
      </p:sp>
      <p:pic>
        <p:nvPicPr>
          <p:cNvPr id="7" name="Picture 6">
            <a:extLst>
              <a:ext uri="{FF2B5EF4-FFF2-40B4-BE49-F238E27FC236}">
                <a16:creationId xmlns:a16="http://schemas.microsoft.com/office/drawing/2014/main" id="{D9349058-9029-7628-2B29-466D11EBAA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29226" y="2350295"/>
            <a:ext cx="2207420" cy="2293144"/>
          </a:xfrm>
          <a:prstGeom prst="rect">
            <a:avLst/>
          </a:prstGeom>
        </p:spPr>
      </p:pic>
    </p:spTree>
    <p:extLst>
      <p:ext uri="{BB962C8B-B14F-4D97-AF65-F5344CB8AC3E}">
        <p14:creationId xmlns:p14="http://schemas.microsoft.com/office/powerpoint/2010/main" val="19282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2283D4-D4E4-F542-AB5D-7E9AA04C3FFC}"/>
              </a:ext>
            </a:extLst>
          </p:cNvPr>
          <p:cNvSpPr>
            <a:spLocks noGrp="1"/>
          </p:cNvSpPr>
          <p:nvPr>
            <p:ph type="ctrTitle"/>
          </p:nvPr>
        </p:nvSpPr>
        <p:spPr/>
        <p:txBody>
          <a:bodyPr/>
          <a:lstStyle/>
          <a:p>
            <a:r>
              <a:rPr lang="en-US"/>
              <a:t>Speaker Disclosure</a:t>
            </a:r>
          </a:p>
        </p:txBody>
      </p:sp>
      <p:sp>
        <p:nvSpPr>
          <p:cNvPr id="3" name="Text Placeholder 2">
            <a:extLst>
              <a:ext uri="{FF2B5EF4-FFF2-40B4-BE49-F238E27FC236}">
                <a16:creationId xmlns:a16="http://schemas.microsoft.com/office/drawing/2014/main" id="{4957BFC6-A64E-D0CF-28EB-78B4A1D694EB}"/>
              </a:ext>
            </a:extLst>
          </p:cNvPr>
          <p:cNvSpPr>
            <a:spLocks noGrp="1"/>
          </p:cNvSpPr>
          <p:nvPr>
            <p:ph type="body" sz="quarter" idx="10"/>
          </p:nvPr>
        </p:nvSpPr>
        <p:spPr>
          <a:xfrm>
            <a:off x="457200" y="1032413"/>
            <a:ext cx="8213725" cy="3908442"/>
          </a:xfrm>
        </p:spPr>
        <p:txBody>
          <a:bodyPr vert="horz" lIns="0" tIns="45720" rIns="91440" bIns="45720" rtlCol="0" anchor="t">
            <a:noAutofit/>
          </a:bodyPr>
          <a:lstStyle/>
          <a:p>
            <a:pPr>
              <a:buNone/>
            </a:pPr>
            <a:r>
              <a:rPr lang="en-US" b="1"/>
              <a:t>Rob Carr's</a:t>
            </a:r>
            <a:r>
              <a:rPr lang="en-US"/>
              <a:t> position is partially funded by the National Center for Accessible Educational Materials and Instruction (NCADEMI). </a:t>
            </a:r>
            <a:r>
              <a:rPr lang="en-US" b="1"/>
              <a:t>Christopher Phillips</a:t>
            </a:r>
            <a:r>
              <a:rPr lang="en-US"/>
              <a:t> is fully employed by NCADEMI at Utah State University.</a:t>
            </a:r>
            <a:endParaRPr lang="en-US">
              <a:ea typeface="Calibri"/>
              <a:cs typeface="Calibri"/>
            </a:endParaRPr>
          </a:p>
          <a:p>
            <a:pPr>
              <a:buNone/>
            </a:pPr>
            <a:r>
              <a:rPr lang="en-US" b="1">
                <a:ea typeface="Calibri"/>
                <a:cs typeface="Calibri"/>
              </a:rPr>
              <a:t>Rob</a:t>
            </a:r>
            <a:r>
              <a:rPr lang="en-US">
                <a:ea typeface="Calibri"/>
                <a:cs typeface="Calibri"/>
              </a:rPr>
              <a:t> is also co-strand advisor for the Mainstream and Accessible Technologies Strand at ATIA, and ATIA helps with expenses for the conference.</a:t>
            </a:r>
          </a:p>
          <a:p>
            <a:pPr>
              <a:buNone/>
            </a:pPr>
            <a:endParaRPr lang="en-US" b="1">
              <a:ea typeface="Calibri"/>
              <a:cs typeface="Calibri"/>
            </a:endParaRPr>
          </a:p>
        </p:txBody>
      </p:sp>
    </p:spTree>
    <p:extLst>
      <p:ext uri="{BB962C8B-B14F-4D97-AF65-F5344CB8AC3E}">
        <p14:creationId xmlns:p14="http://schemas.microsoft.com/office/powerpoint/2010/main" val="369890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B7357-4EF9-00BA-A89D-B832FCC80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EE0BE-7783-0178-21F6-7E2A6D3714F9}"/>
              </a:ext>
            </a:extLst>
          </p:cNvPr>
          <p:cNvSpPr>
            <a:spLocks noGrp="1"/>
          </p:cNvSpPr>
          <p:nvPr>
            <p:ph type="ctrTitle"/>
          </p:nvPr>
        </p:nvSpPr>
        <p:spPr>
          <a:xfrm>
            <a:off x="457198" y="208280"/>
            <a:ext cx="5943600" cy="640080"/>
          </a:xfrm>
        </p:spPr>
        <p:txBody>
          <a:bodyPr/>
          <a:lstStyle/>
          <a:p>
            <a:r>
              <a:rPr lang="en-US">
                <a:latin typeface="Calibri"/>
                <a:ea typeface="Calibri"/>
                <a:cs typeface="Calibri"/>
              </a:rPr>
              <a:t>Session Resources</a:t>
            </a:r>
            <a:endParaRPr lang="en-US"/>
          </a:p>
        </p:txBody>
      </p:sp>
      <p:sp>
        <p:nvSpPr>
          <p:cNvPr id="5" name="Text Placeholder 4">
            <a:extLst>
              <a:ext uri="{FF2B5EF4-FFF2-40B4-BE49-F238E27FC236}">
                <a16:creationId xmlns:a16="http://schemas.microsoft.com/office/drawing/2014/main" id="{433F5983-51EF-330D-3393-AF8840AFA169}"/>
              </a:ext>
            </a:extLst>
          </p:cNvPr>
          <p:cNvSpPr>
            <a:spLocks noGrp="1"/>
          </p:cNvSpPr>
          <p:nvPr>
            <p:ph type="body" sz="quarter" idx="10"/>
          </p:nvPr>
        </p:nvSpPr>
        <p:spPr>
          <a:xfrm>
            <a:off x="3128741" y="1188720"/>
            <a:ext cx="2112963" cy="640080"/>
          </a:xfrm>
        </p:spPr>
        <p:txBody>
          <a:bodyPr vert="horz" lIns="0" tIns="45720" rIns="91440" bIns="45720" rtlCol="0" anchor="t">
            <a:noAutofit/>
          </a:bodyPr>
          <a:lstStyle/>
          <a:p>
            <a:r>
              <a:rPr lang="en-US">
                <a:ea typeface="+mn-lt"/>
                <a:cs typeface="+mn-lt"/>
                <a:hlinkClick r:id="rId3"/>
              </a:rPr>
              <a:t>bit.ly/atia-2025</a:t>
            </a:r>
            <a:endParaRPr lang="en-US"/>
          </a:p>
        </p:txBody>
      </p:sp>
      <p:pic>
        <p:nvPicPr>
          <p:cNvPr id="6" name="Picture 5">
            <a:extLst>
              <a:ext uri="{FF2B5EF4-FFF2-40B4-BE49-F238E27FC236}">
                <a16:creationId xmlns:a16="http://schemas.microsoft.com/office/drawing/2014/main" id="{9CD54572-AF63-EED0-DEDD-D98B4DE97B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40568" y="1690734"/>
            <a:ext cx="3086100" cy="3086100"/>
          </a:xfrm>
          <a:prstGeom prst="rect">
            <a:avLst/>
          </a:prstGeom>
        </p:spPr>
      </p:pic>
    </p:spTree>
    <p:extLst>
      <p:ext uri="{BB962C8B-B14F-4D97-AF65-F5344CB8AC3E}">
        <p14:creationId xmlns:p14="http://schemas.microsoft.com/office/powerpoint/2010/main" val="178453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a:xfrm>
            <a:off x="457198" y="208280"/>
            <a:ext cx="5943600" cy="640080"/>
          </a:xfrm>
        </p:spPr>
        <p:txBody>
          <a:bodyPr/>
          <a:lstStyle/>
          <a:p>
            <a:r>
              <a:rPr lang="en-US" sz="4000"/>
              <a:t>Learning Objectives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19"/>
            <a:ext cx="7875431" cy="3550705"/>
          </a:xfrm>
        </p:spPr>
        <p:txBody>
          <a:bodyPr vert="horz" lIns="0" tIns="45720" rIns="91440" bIns="45720" rtlCol="0" anchor="t">
            <a:noAutofit/>
          </a:bodyPr>
          <a:lstStyle/>
          <a:p>
            <a:pPr marL="457200" indent="-457200">
              <a:spcBef>
                <a:spcPts val="0"/>
              </a:spcBef>
              <a:spcAft>
                <a:spcPts val="800"/>
              </a:spcAft>
              <a:buFont typeface="+mj-lt"/>
              <a:buAutoNum type="arabicPeriod"/>
            </a:pPr>
            <a:r>
              <a:rPr lang="en-US"/>
              <a:t>Define three or more characteristics of accessible digital educational materials and instruction (ADEM&amp;I).</a:t>
            </a:r>
            <a:endParaRPr lang="en-US">
              <a:ea typeface="Calibri"/>
              <a:cs typeface="Calibri"/>
            </a:endParaRPr>
          </a:p>
          <a:p>
            <a:pPr marL="457200" indent="-457200">
              <a:spcBef>
                <a:spcPts val="0"/>
              </a:spcBef>
              <a:spcAft>
                <a:spcPts val="800"/>
              </a:spcAft>
              <a:buFont typeface="+mj-lt"/>
              <a:buAutoNum type="arabicPeriod"/>
            </a:pPr>
            <a:r>
              <a:rPr lang="en-US"/>
              <a:t>Explain one or more requirements on schools to provide ADEM&amp;I for students with disabilities.</a:t>
            </a:r>
          </a:p>
          <a:p>
            <a:pPr marL="457200" indent="-457200">
              <a:spcBef>
                <a:spcPts val="0"/>
              </a:spcBef>
              <a:spcAft>
                <a:spcPts val="800"/>
              </a:spcAft>
              <a:buFont typeface="+mj-lt"/>
              <a:buAutoNum type="arabicPeriod"/>
            </a:pPr>
            <a:r>
              <a:rPr lang="en-US"/>
              <a:t>Describe three ways NCADEMI provides technical assistance to states, districts, educators and service providers, families, and pre-service education programs.</a:t>
            </a:r>
            <a:br>
              <a:rPr lang="en-US"/>
            </a:br>
            <a:endParaRPr lang="en-US"/>
          </a:p>
          <a:p>
            <a:pPr marL="457200" indent="-457200">
              <a:spcBef>
                <a:spcPts val="0"/>
              </a:spcBef>
              <a:spcAft>
                <a:spcPts val="800"/>
              </a:spcAft>
              <a:buFont typeface="+mj-lt"/>
              <a:buAutoNum type="arabicPeriod"/>
            </a:pPr>
            <a:endParaRPr lang="en-US">
              <a:ea typeface="Calibri" panose="020F0502020204030204"/>
              <a:cs typeface="Calibri" panose="020F0502020204030204"/>
            </a:endParaRPr>
          </a:p>
        </p:txBody>
      </p:sp>
    </p:spTree>
    <p:extLst>
      <p:ext uri="{BB962C8B-B14F-4D97-AF65-F5344CB8AC3E}">
        <p14:creationId xmlns:p14="http://schemas.microsoft.com/office/powerpoint/2010/main" val="24003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4509-C8EF-052E-F6AB-81A0BA4E8105}"/>
              </a:ext>
            </a:extLst>
          </p:cNvPr>
          <p:cNvSpPr>
            <a:spLocks noGrp="1"/>
          </p:cNvSpPr>
          <p:nvPr>
            <p:ph type="ctrTitle"/>
          </p:nvPr>
        </p:nvSpPr>
        <p:spPr/>
        <p:txBody>
          <a:bodyPr/>
          <a:lstStyle/>
          <a:p>
            <a:r>
              <a:rPr lang="en-US"/>
              <a:t>Session Overview</a:t>
            </a:r>
          </a:p>
        </p:txBody>
      </p:sp>
      <p:sp>
        <p:nvSpPr>
          <p:cNvPr id="4" name="TextBox 3">
            <a:extLst>
              <a:ext uri="{FF2B5EF4-FFF2-40B4-BE49-F238E27FC236}">
                <a16:creationId xmlns:a16="http://schemas.microsoft.com/office/drawing/2014/main" id="{5AC79EB7-A956-AEBF-B854-C0CFACCECD6F}"/>
              </a:ext>
            </a:extLst>
          </p:cNvPr>
          <p:cNvSpPr txBox="1"/>
          <p:nvPr/>
        </p:nvSpPr>
        <p:spPr>
          <a:xfrm>
            <a:off x="264319" y="1107281"/>
            <a:ext cx="8551068"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2800">
                <a:ea typeface="Calibri"/>
                <a:cs typeface="Calibri"/>
              </a:rPr>
              <a:t>About NCADEMI</a:t>
            </a:r>
          </a:p>
          <a:p>
            <a:pPr marL="285750" indent="-285750">
              <a:spcAft>
                <a:spcPts val="1200"/>
              </a:spcAft>
              <a:buFont typeface="Arial"/>
              <a:buChar char="•"/>
            </a:pPr>
            <a:r>
              <a:rPr lang="en-US" sz="2800">
                <a:ea typeface="Calibri"/>
                <a:cs typeface="Calibri"/>
              </a:rPr>
              <a:t>Why is NCADEMI needed? </a:t>
            </a:r>
          </a:p>
          <a:p>
            <a:pPr marL="285750" indent="-285750">
              <a:spcAft>
                <a:spcPts val="1200"/>
              </a:spcAft>
              <a:buFont typeface="Arial"/>
              <a:buChar char="•"/>
            </a:pPr>
            <a:r>
              <a:rPr lang="en-US" sz="2800">
                <a:ea typeface="Calibri"/>
                <a:cs typeface="Calibri"/>
              </a:rPr>
              <a:t>Examples of digital educational technology</a:t>
            </a:r>
          </a:p>
          <a:p>
            <a:pPr marL="285750" indent="-285750">
              <a:spcAft>
                <a:spcPts val="1200"/>
              </a:spcAft>
              <a:buFont typeface="Arial"/>
              <a:buChar char="•"/>
            </a:pPr>
            <a:r>
              <a:rPr lang="en-US" sz="2800">
                <a:ea typeface="Calibri"/>
                <a:cs typeface="Calibri"/>
              </a:rPr>
              <a:t>Resources available to help you today. </a:t>
            </a:r>
          </a:p>
          <a:p>
            <a:pPr marL="285750" indent="-285750">
              <a:spcAft>
                <a:spcPts val="1200"/>
              </a:spcAft>
              <a:buFont typeface="Arial"/>
              <a:buChar char="•"/>
            </a:pPr>
            <a:r>
              <a:rPr lang="en-US" sz="2800">
                <a:ea typeface="Calibri"/>
                <a:cs typeface="Calibri"/>
              </a:rPr>
              <a:t>Resources coming in the future</a:t>
            </a:r>
          </a:p>
          <a:p>
            <a:pPr marL="285750" indent="-285750">
              <a:spcAft>
                <a:spcPts val="1200"/>
              </a:spcAft>
              <a:buFont typeface="Arial"/>
              <a:buChar char="•"/>
            </a:pPr>
            <a:r>
              <a:rPr lang="en-US" sz="2800">
                <a:ea typeface="Calibri"/>
                <a:cs typeface="Calibri"/>
              </a:rPr>
              <a:t>Please help us understand what you need! </a:t>
            </a:r>
          </a:p>
        </p:txBody>
      </p:sp>
    </p:spTree>
    <p:extLst>
      <p:ext uri="{BB962C8B-B14F-4D97-AF65-F5344CB8AC3E}">
        <p14:creationId xmlns:p14="http://schemas.microsoft.com/office/powerpoint/2010/main" val="23539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0E19-5B72-5315-4E30-D85196478551}"/>
              </a:ext>
            </a:extLst>
          </p:cNvPr>
          <p:cNvSpPr>
            <a:spLocks noGrp="1"/>
          </p:cNvSpPr>
          <p:nvPr>
            <p:ph type="ctrTitle"/>
          </p:nvPr>
        </p:nvSpPr>
        <p:spPr/>
        <p:txBody>
          <a:bodyPr/>
          <a:lstStyle/>
          <a:p>
            <a:r>
              <a:rPr lang="en-US">
                <a:latin typeface="Calibri"/>
                <a:ea typeface="Calibri"/>
                <a:cs typeface="Calibri"/>
              </a:rPr>
              <a:t>About NCADEMI ("n-</a:t>
            </a:r>
            <a:r>
              <a:rPr lang="en-US" err="1">
                <a:latin typeface="Calibri"/>
                <a:ea typeface="Calibri"/>
                <a:cs typeface="Calibri"/>
              </a:rPr>
              <a:t>cademy</a:t>
            </a:r>
            <a:r>
              <a:rPr lang="en-US">
                <a:latin typeface="Calibri"/>
                <a:ea typeface="Calibri"/>
                <a:cs typeface="Calibri"/>
              </a:rPr>
              <a:t>")</a:t>
            </a:r>
            <a:endParaRPr lang="en-US">
              <a:solidFill>
                <a:srgbClr val="000000"/>
              </a:solidFill>
              <a:ea typeface="Calibri"/>
            </a:endParaRPr>
          </a:p>
        </p:txBody>
      </p:sp>
      <p:sp>
        <p:nvSpPr>
          <p:cNvPr id="3" name="Text Placeholder 2">
            <a:extLst>
              <a:ext uri="{FF2B5EF4-FFF2-40B4-BE49-F238E27FC236}">
                <a16:creationId xmlns:a16="http://schemas.microsoft.com/office/drawing/2014/main" id="{9680B7DE-B57C-068B-56BD-A54AA0A73037}"/>
              </a:ext>
            </a:extLst>
          </p:cNvPr>
          <p:cNvSpPr>
            <a:spLocks noGrp="1"/>
          </p:cNvSpPr>
          <p:nvPr>
            <p:ph type="body" sz="quarter" idx="10"/>
          </p:nvPr>
        </p:nvSpPr>
        <p:spPr>
          <a:xfrm>
            <a:off x="337171" y="943316"/>
            <a:ext cx="4876710" cy="3840480"/>
          </a:xfrm>
        </p:spPr>
        <p:txBody>
          <a:bodyPr vert="horz" lIns="0" tIns="45720" rIns="91440" bIns="45720" rtlCol="0" anchor="t">
            <a:noAutofit/>
          </a:bodyPr>
          <a:lstStyle/>
          <a:p>
            <a:pPr marL="91440" indent="0">
              <a:lnSpc>
                <a:spcPct val="100000"/>
              </a:lnSpc>
              <a:spcBef>
                <a:spcPts val="0"/>
              </a:spcBef>
              <a:buNone/>
            </a:pPr>
            <a:r>
              <a:rPr lang="en-US">
                <a:ea typeface="+mn-lt"/>
                <a:cs typeface="+mn-lt"/>
              </a:rPr>
              <a:t>A new technical assistance (TA) center funded by the </a:t>
            </a:r>
            <a:r>
              <a:rPr lang="en-US" b="1">
                <a:ea typeface="+mn-lt"/>
                <a:cs typeface="+mn-lt"/>
              </a:rPr>
              <a:t>U.S. Department of Education's Office of Special Education Programs (OSEP)</a:t>
            </a:r>
            <a:r>
              <a:rPr lang="en-US">
                <a:ea typeface="+mn-lt"/>
                <a:cs typeface="+mn-lt"/>
              </a:rPr>
              <a:t> to improve the quality, availability, and timely provision of </a:t>
            </a:r>
            <a:r>
              <a:rPr lang="en-US" b="1">
                <a:ea typeface="+mn-lt"/>
                <a:cs typeface="+mn-lt"/>
              </a:rPr>
              <a:t>accessible digital educational materials and instruction</a:t>
            </a:r>
            <a:r>
              <a:rPr lang="en-US">
                <a:ea typeface="+mn-lt"/>
                <a:cs typeface="+mn-lt"/>
              </a:rPr>
              <a:t> for learners with disabilities from </a:t>
            </a:r>
            <a:r>
              <a:rPr lang="en-US" b="1">
                <a:ea typeface="+mn-lt"/>
                <a:cs typeface="+mn-lt"/>
              </a:rPr>
              <a:t>preschool through high school graduation.</a:t>
            </a:r>
            <a:r>
              <a:rPr lang="en-US">
                <a:ea typeface="+mn-lt"/>
                <a:cs typeface="+mn-lt"/>
              </a:rPr>
              <a:t> </a:t>
            </a:r>
            <a:endParaRPr lang="en-US"/>
          </a:p>
        </p:txBody>
      </p:sp>
      <p:pic>
        <p:nvPicPr>
          <p:cNvPr id="6" name="Picture 5" descr="A young girl working on a computer wearing a headset with a microphone.">
            <a:extLst>
              <a:ext uri="{FF2B5EF4-FFF2-40B4-BE49-F238E27FC236}">
                <a16:creationId xmlns:a16="http://schemas.microsoft.com/office/drawing/2014/main" id="{CD194AA1-39FE-8905-8213-4F026FC5C4BE}"/>
              </a:ext>
            </a:extLst>
          </p:cNvPr>
          <p:cNvPicPr>
            <a:picLocks noChangeAspect="1"/>
          </p:cNvPicPr>
          <p:nvPr/>
        </p:nvPicPr>
        <p:blipFill>
          <a:blip r:embed="rId3"/>
          <a:srcRect l="8627" t="2744" r="6085" b="8230"/>
          <a:stretch/>
        </p:blipFill>
        <p:spPr>
          <a:xfrm>
            <a:off x="5213881" y="1458446"/>
            <a:ext cx="3459339" cy="2651827"/>
          </a:xfrm>
          <a:prstGeom prst="rect">
            <a:avLst/>
          </a:prstGeom>
        </p:spPr>
      </p:pic>
    </p:spTree>
    <p:extLst>
      <p:ext uri="{BB962C8B-B14F-4D97-AF65-F5344CB8AC3E}">
        <p14:creationId xmlns:p14="http://schemas.microsoft.com/office/powerpoint/2010/main" val="361426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B620-9629-C55A-2101-DE3080B65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6E8C7-E307-CA5D-3541-03E9A95B088B}"/>
              </a:ext>
            </a:extLst>
          </p:cNvPr>
          <p:cNvSpPr>
            <a:spLocks noGrp="1"/>
          </p:cNvSpPr>
          <p:nvPr>
            <p:ph type="ctrTitle"/>
          </p:nvPr>
        </p:nvSpPr>
        <p:spPr/>
        <p:txBody>
          <a:bodyPr/>
          <a:lstStyle/>
          <a:p>
            <a:r>
              <a:rPr lang="en-US">
                <a:latin typeface="Calibri"/>
                <a:ea typeface="Calibri"/>
                <a:cs typeface="Calibri"/>
              </a:rPr>
              <a:t>Home Base</a:t>
            </a:r>
            <a:endParaRPr lang="en-US"/>
          </a:p>
        </p:txBody>
      </p:sp>
      <p:sp>
        <p:nvSpPr>
          <p:cNvPr id="3" name="Text Placeholder 2">
            <a:extLst>
              <a:ext uri="{FF2B5EF4-FFF2-40B4-BE49-F238E27FC236}">
                <a16:creationId xmlns:a16="http://schemas.microsoft.com/office/drawing/2014/main" id="{74211948-E81B-EB5D-40BE-D5945B2B979C}"/>
              </a:ext>
            </a:extLst>
          </p:cNvPr>
          <p:cNvSpPr>
            <a:spLocks noGrp="1"/>
          </p:cNvSpPr>
          <p:nvPr>
            <p:ph type="body" sz="quarter" idx="10"/>
          </p:nvPr>
        </p:nvSpPr>
        <p:spPr>
          <a:xfrm>
            <a:off x="288093" y="1288733"/>
            <a:ext cx="8418551" cy="3383280"/>
          </a:xfrm>
        </p:spPr>
        <p:txBody>
          <a:bodyPr vert="horz" lIns="0" tIns="45720" rIns="91440" bIns="45720" rtlCol="0" anchor="t">
            <a:noAutofit/>
          </a:bodyPr>
          <a:lstStyle/>
          <a:p>
            <a:r>
              <a:rPr lang="en-US">
                <a:solidFill>
                  <a:srgbClr val="005192"/>
                </a:solidFill>
                <a:ea typeface="+mn-lt"/>
                <a:cs typeface="+mn-lt"/>
              </a:rPr>
              <a:t>Located at </a:t>
            </a:r>
            <a:r>
              <a:rPr lang="en-US" b="1">
                <a:solidFill>
                  <a:srgbClr val="005192"/>
                </a:solidFill>
                <a:ea typeface="+mn-lt"/>
                <a:cs typeface="+mn-lt"/>
              </a:rPr>
              <a:t>Utah State University</a:t>
            </a:r>
            <a:r>
              <a:rPr lang="en-US">
                <a:solidFill>
                  <a:srgbClr val="005192"/>
                </a:solidFill>
                <a:ea typeface="+mn-lt"/>
                <a:cs typeface="+mn-lt"/>
              </a:rPr>
              <a:t> in the </a:t>
            </a:r>
            <a:r>
              <a:rPr lang="en-US" b="1">
                <a:solidFill>
                  <a:srgbClr val="005192"/>
                </a:solidFill>
                <a:ea typeface="+mn-lt"/>
                <a:cs typeface="+mn-lt"/>
              </a:rPr>
              <a:t>Institute for Disability Research, Policy &amp; Practice (IDRPP)</a:t>
            </a:r>
            <a:r>
              <a:rPr lang="en-US">
                <a:solidFill>
                  <a:srgbClr val="005192"/>
                </a:solidFill>
                <a:ea typeface="+mn-lt"/>
                <a:cs typeface="+mn-lt"/>
              </a:rPr>
              <a:t>. </a:t>
            </a:r>
          </a:p>
          <a:p>
            <a:r>
              <a:rPr lang="en-US">
                <a:solidFill>
                  <a:srgbClr val="005192"/>
                </a:solidFill>
                <a:ea typeface="+mn-lt"/>
                <a:cs typeface="+mn-lt"/>
              </a:rPr>
              <a:t>Collaboration with </a:t>
            </a:r>
            <a:r>
              <a:rPr lang="en-US" b="1">
                <a:solidFill>
                  <a:srgbClr val="005192"/>
                </a:solidFill>
                <a:ea typeface="+mn-lt"/>
                <a:cs typeface="+mn-lt"/>
              </a:rPr>
              <a:t>Web Accessibility in Mind (</a:t>
            </a:r>
            <a:r>
              <a:rPr lang="en-US" b="1" err="1">
                <a:solidFill>
                  <a:srgbClr val="005192"/>
                </a:solidFill>
                <a:ea typeface="+mn-lt"/>
                <a:cs typeface="+mn-lt"/>
              </a:rPr>
              <a:t>WebAIM</a:t>
            </a:r>
            <a:r>
              <a:rPr lang="en-US" b="1">
                <a:solidFill>
                  <a:srgbClr val="005192"/>
                </a:solidFill>
                <a:ea typeface="+mn-lt"/>
                <a:cs typeface="+mn-lt"/>
              </a:rPr>
              <a:t>)</a:t>
            </a:r>
            <a:r>
              <a:rPr lang="en-US">
                <a:solidFill>
                  <a:srgbClr val="005192"/>
                </a:solidFill>
                <a:ea typeface="+mn-lt"/>
                <a:cs typeface="+mn-lt"/>
              </a:rPr>
              <a:t> and </a:t>
            </a:r>
            <a:r>
              <a:rPr lang="en-US" b="1">
                <a:solidFill>
                  <a:srgbClr val="005192"/>
                </a:solidFill>
                <a:ea typeface="+mn-lt"/>
                <a:cs typeface="+mn-lt"/>
              </a:rPr>
              <a:t>Technical Assistance for Excellence in Special Education (TAESE). </a:t>
            </a:r>
            <a:r>
              <a:rPr lang="en-US">
                <a:solidFill>
                  <a:srgbClr val="005192"/>
                </a:solidFill>
                <a:ea typeface="+mn-lt"/>
                <a:cs typeface="+mn-lt"/>
              </a:rPr>
              <a:t> </a:t>
            </a:r>
            <a:endParaRPr lang="en-US">
              <a:ea typeface="Calibri"/>
              <a:cs typeface="Calibri"/>
            </a:endParaRPr>
          </a:p>
        </p:txBody>
      </p:sp>
    </p:spTree>
    <p:extLst>
      <p:ext uri="{BB962C8B-B14F-4D97-AF65-F5344CB8AC3E}">
        <p14:creationId xmlns:p14="http://schemas.microsoft.com/office/powerpoint/2010/main" val="2498823395"/>
      </p:ext>
    </p:extLst>
  </p:cSld>
  <p:clrMapOvr>
    <a:masterClrMapping/>
  </p:clrMapOvr>
</p:sld>
</file>

<file path=ppt/theme/theme1.xml><?xml version="1.0" encoding="utf-8"?>
<a:theme xmlns:a="http://schemas.openxmlformats.org/drawingml/2006/main" name="1_Title">
  <a:themeElements>
    <a:clrScheme name="#575856">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57585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vider Slide">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a:themeElements>
    <a:clrScheme name="Custom 16">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115AC5"/>
      </a:hlink>
      <a:folHlink>
        <a:srgbClr val="115A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lank">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37D63F011E7C4686D3B2C73D92CC5D" ma:contentTypeVersion="15" ma:contentTypeDescription="Create a new document." ma:contentTypeScope="" ma:versionID="78d2b2e906a47cba110a467556fee651">
  <xsd:schema xmlns:xsd="http://www.w3.org/2001/XMLSchema" xmlns:xs="http://www.w3.org/2001/XMLSchema" xmlns:p="http://schemas.microsoft.com/office/2006/metadata/properties" xmlns:ns2="08323e47-18b8-4934-8bb3-966092513ecd" xmlns:ns3="a9ec8b99-858f-48c6-bf14-2d23c7a65e14" targetNamespace="http://schemas.microsoft.com/office/2006/metadata/properties" ma:root="true" ma:fieldsID="4d114099e848b39fe786013bd957f430" ns2:_="" ns3:_="">
    <xsd:import namespace="08323e47-18b8-4934-8bb3-966092513ecd"/>
    <xsd:import namespace="a9ec8b99-858f-48c6-bf14-2d23c7a65e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23e47-18b8-4934-8bb3-966092513e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ea99a4f-6495-4972-9a4c-a76883b787b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ec8b99-858f-48c6-bf14-2d23c7a65e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bdda89-ff5e-471d-a388-a7f8fc2334d0}" ma:internalName="TaxCatchAll" ma:showField="CatchAllData" ma:web="a9ec8b99-858f-48c6-bf14-2d23c7a65e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8C1158-A30A-48A2-B540-4E9C8CB528A4}">
  <ds:schemaRefs>
    <ds:schemaRef ds:uri="http://schemas.microsoft.com/sharepoint/v3/contenttype/forms"/>
  </ds:schemaRefs>
</ds:datastoreItem>
</file>

<file path=customXml/itemProps2.xml><?xml version="1.0" encoding="utf-8"?>
<ds:datastoreItem xmlns:ds="http://schemas.openxmlformats.org/officeDocument/2006/customXml" ds:itemID="{4ACDC422-619D-479F-B51B-874855A81132}">
  <ds:schemaRefs>
    <ds:schemaRef ds:uri="08323e47-18b8-4934-8bb3-966092513ecd"/>
    <ds:schemaRef ds:uri="a9ec8b99-858f-48c6-bf14-2d23c7a65e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1095</Words>
  <Application>Microsoft Macintosh PowerPoint</Application>
  <PresentationFormat>On-screen Show (16:9)</PresentationFormat>
  <Paragraphs>163</Paragraphs>
  <Slides>27</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Aptos</vt:lpstr>
      <vt:lpstr>Aptos Display</vt:lpstr>
      <vt:lpstr>Arial</vt:lpstr>
      <vt:lpstr>Calibri</vt:lpstr>
      <vt:lpstr>Courier New</vt:lpstr>
      <vt:lpstr>Wingdings</vt:lpstr>
      <vt:lpstr>1_Title</vt:lpstr>
      <vt:lpstr>2_Divider Slide</vt:lpstr>
      <vt:lpstr>2_Content</vt:lpstr>
      <vt:lpstr>5_Blank</vt:lpstr>
      <vt:lpstr>Navigating a New Landscape of Digital Accessibility Requirements in K-12</vt:lpstr>
      <vt:lpstr>ACVREP CEU Session Start Code</vt:lpstr>
      <vt:lpstr>Presenters – Hello! </vt:lpstr>
      <vt:lpstr>Speaker Disclosure</vt:lpstr>
      <vt:lpstr>Session Resources</vt:lpstr>
      <vt:lpstr>Learning Objectives</vt:lpstr>
      <vt:lpstr>Session Overview</vt:lpstr>
      <vt:lpstr>About NCADEMI ("n-cademy")</vt:lpstr>
      <vt:lpstr>Home Base</vt:lpstr>
      <vt:lpstr>NCADEMI Partners</vt:lpstr>
      <vt:lpstr>Why NDACEMI? </vt:lpstr>
      <vt:lpstr>How can NCADEMI Help? </vt:lpstr>
      <vt:lpstr>Digital Educational Technology </vt:lpstr>
      <vt:lpstr>Accessibility in Ed Tech</vt:lpstr>
      <vt:lpstr>What is "Technical Assistance" (TA)? </vt:lpstr>
      <vt:lpstr>2 Tiers of TA</vt:lpstr>
      <vt:lpstr>What NCADEMI TA is Not</vt:lpstr>
      <vt:lpstr>Support for Specific Groups</vt:lpstr>
      <vt:lpstr>Available Today!</vt:lpstr>
      <vt:lpstr>Resources to Look Forward to! </vt:lpstr>
      <vt:lpstr>We Need Your Input! </vt:lpstr>
      <vt:lpstr>Questions</vt:lpstr>
      <vt:lpstr>Contact, Connect, and Stay Informed</vt:lpstr>
      <vt:lpstr>Session Evaluation and CEUs</vt:lpstr>
      <vt:lpstr>Disclaimers</vt:lpstr>
      <vt:lpstr>ACVREP CEU Session End Code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Myths &amp; Facts: Let’s Talk About the Role of AEM in the 2024 AT Guidance</dc:title>
  <dc:subject/>
  <dc:creator>Sean Waldron</dc:creator>
  <cp:keywords/>
  <dc:description/>
  <cp:lastModifiedBy>Christopher Phillips</cp:lastModifiedBy>
  <cp:revision>4</cp:revision>
  <cp:lastPrinted>2020-08-24T18:32:42Z</cp:lastPrinted>
  <dcterms:created xsi:type="dcterms:W3CDTF">2020-08-24T13:44:14Z</dcterms:created>
  <dcterms:modified xsi:type="dcterms:W3CDTF">2025-01-31T21:27:44Z</dcterms:modified>
  <cp:category/>
</cp:coreProperties>
</file>