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67" r:id="rId2"/>
    <p:sldId id="352" r:id="rId3"/>
    <p:sldId id="332" r:id="rId4"/>
    <p:sldId id="348" r:id="rId5"/>
    <p:sldId id="404" r:id="rId6"/>
    <p:sldId id="268" r:id="rId7"/>
    <p:sldId id="378" r:id="rId8"/>
    <p:sldId id="439" r:id="rId9"/>
    <p:sldId id="406" r:id="rId10"/>
    <p:sldId id="440" r:id="rId11"/>
    <p:sldId id="408" r:id="rId12"/>
    <p:sldId id="437" r:id="rId13"/>
    <p:sldId id="403" r:id="rId14"/>
    <p:sldId id="409" r:id="rId15"/>
    <p:sldId id="410" r:id="rId16"/>
    <p:sldId id="411" r:id="rId17"/>
    <p:sldId id="412" r:id="rId18"/>
    <p:sldId id="415" r:id="rId19"/>
    <p:sldId id="435" r:id="rId20"/>
    <p:sldId id="413" r:id="rId21"/>
    <p:sldId id="443" r:id="rId22"/>
    <p:sldId id="436" r:id="rId23"/>
    <p:sldId id="414" r:id="rId24"/>
    <p:sldId id="444" r:id="rId25"/>
    <p:sldId id="416" r:id="rId26"/>
    <p:sldId id="419" r:id="rId27"/>
    <p:sldId id="422" r:id="rId28"/>
    <p:sldId id="425" r:id="rId29"/>
    <p:sldId id="428" r:id="rId30"/>
    <p:sldId id="431" r:id="rId31"/>
    <p:sldId id="400" r:id="rId32"/>
    <p:sldId id="377" r:id="rId33"/>
    <p:sldId id="433" r:id="rId34"/>
    <p:sldId id="261" r:id="rId35"/>
    <p:sldId id="434" r:id="rId36"/>
    <p:sldId id="350" r:id="rId37"/>
    <p:sldId id="265" r:id="rId38"/>
    <p:sldId id="339" r:id="rId39"/>
    <p:sldId id="263" r:id="rId40"/>
    <p:sldId id="34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E294C-11AF-F42F-272E-88986262C22B}" name="Christopher Phillips" initials="CP" userId="ilTjjj4i994XxAvW57ke5dyg67FVK0OyHqGn3kLk41g=" providerId="None"/>
  <p188:author id="{6F605B5B-E355-40BE-EAAD-0037AE2965A1}" name="Kristen Perez-Rickels" initials="KP" userId="kta4v8czHe+TAUc7DB2f5G6GPkD/PFt1LZyyMQMUFQA=" providerId="None"/>
  <p188:author id="{C7F66884-FD7D-EE71-BE11-01FDB784E13C}" name="Cynthia Curry" initials="CC" userId="Cynthia Curry" providerId="None"/>
  <p188:author id="{B6A1B9B6-B6DA-48A1-CB96-E97A58054661}" name="Jena Fahlbush" initials="JF" userId="vjrXSoiKRpeyE/phFoF7/nkoZNaqA+QcTyZgT7/HtVo=" providerId="None"/>
  <p188:author id="{B48753EC-4F77-7F6D-653E-D57A823C6CB6}" name="Cynthia Curry" initials="CC" userId="iEvfDsXcgFz46NorJh2apB5STWl8OkXO2s4F7L6vWdA=" providerId="Non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0"/>
    <a:srgbClr val="0D2234"/>
    <a:srgbClr val="005191"/>
    <a:srgbClr val="D67C28"/>
    <a:srgbClr val="AC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17AB6-5B3F-431F-9372-6757EA4ABE28}" v="11" dt="2025-11-06T16:10:59.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 Fahlbush" userId="36899403903_tp_box_2" providerId="OAuth2" clId="{30D828AB-270C-443E-A507-85687E6F8B10}"/>
    <pc:docChg chg="undo custSel addSld delSld modSld sldOrd">
      <pc:chgData name="Jena Fahlbush" userId="36899403903_tp_box_2" providerId="OAuth2" clId="{30D828AB-270C-443E-A507-85687E6F8B10}" dt="2025-11-06T16:11:01.512" v="67" actId="47"/>
      <pc:docMkLst>
        <pc:docMk/>
      </pc:docMkLst>
      <pc:sldChg chg="del">
        <pc:chgData name="Jena Fahlbush" userId="36899403903_tp_box_2" providerId="OAuth2" clId="{30D828AB-270C-443E-A507-85687E6F8B10}" dt="2025-11-06T14:05:04.711" v="9" actId="47"/>
        <pc:sldMkLst>
          <pc:docMk/>
          <pc:sldMk cId="335078750" sldId="373"/>
        </pc:sldMkLst>
      </pc:sldChg>
      <pc:sldChg chg="del">
        <pc:chgData name="Jena Fahlbush" userId="36899403903_tp_box_2" providerId="OAuth2" clId="{30D828AB-270C-443E-A507-85687E6F8B10}" dt="2025-11-06T14:05:31.418" v="16" actId="47"/>
        <pc:sldMkLst>
          <pc:docMk/>
          <pc:sldMk cId="330135054" sldId="380"/>
        </pc:sldMkLst>
      </pc:sldChg>
      <pc:sldChg chg="del">
        <pc:chgData name="Jena Fahlbush" userId="36899403903_tp_box_2" providerId="OAuth2" clId="{30D828AB-270C-443E-A507-85687E6F8B10}" dt="2025-11-06T16:11:01.512" v="67" actId="47"/>
        <pc:sldMkLst>
          <pc:docMk/>
          <pc:sldMk cId="1027218572" sldId="402"/>
        </pc:sldMkLst>
      </pc:sldChg>
      <pc:sldChg chg="addSp delSp mod">
        <pc:chgData name="Jena Fahlbush" userId="36899403903_tp_box_2" providerId="OAuth2" clId="{30D828AB-270C-443E-A507-85687E6F8B10}" dt="2025-11-06T14:04:32.440" v="2" actId="22"/>
        <pc:sldMkLst>
          <pc:docMk/>
          <pc:sldMk cId="3082573171" sldId="406"/>
        </pc:sldMkLst>
        <pc:picChg chg="add del">
          <ac:chgData name="Jena Fahlbush" userId="36899403903_tp_box_2" providerId="OAuth2" clId="{30D828AB-270C-443E-A507-85687E6F8B10}" dt="2025-11-06T14:04:32.440" v="2" actId="22"/>
          <ac:picMkLst>
            <pc:docMk/>
            <pc:sldMk cId="3082573171" sldId="406"/>
            <ac:picMk id="3" creationId="{28241CCC-9094-9568-37D4-A7BBBF97BDEA}"/>
          </ac:picMkLst>
        </pc:picChg>
      </pc:sldChg>
      <pc:sldChg chg="del">
        <pc:chgData name="Jena Fahlbush" userId="36899403903_tp_box_2" providerId="OAuth2" clId="{30D828AB-270C-443E-A507-85687E6F8B10}" dt="2025-11-06T14:04:47.437" v="6" actId="47"/>
        <pc:sldMkLst>
          <pc:docMk/>
          <pc:sldMk cId="1525953675" sldId="407"/>
        </pc:sldMkLst>
      </pc:sldChg>
      <pc:sldChg chg="modSp mod">
        <pc:chgData name="Jena Fahlbush" userId="36899403903_tp_box_2" providerId="OAuth2" clId="{30D828AB-270C-443E-A507-85687E6F8B10}" dt="2025-11-06T14:48:49.170" v="36" actId="6549"/>
        <pc:sldMkLst>
          <pc:docMk/>
          <pc:sldMk cId="4044531332" sldId="414"/>
        </pc:sldMkLst>
        <pc:spChg chg="mod">
          <ac:chgData name="Jena Fahlbush" userId="36899403903_tp_box_2" providerId="OAuth2" clId="{30D828AB-270C-443E-A507-85687E6F8B10}" dt="2025-11-06T14:48:49.170" v="36" actId="6549"/>
          <ac:spMkLst>
            <pc:docMk/>
            <pc:sldMk cId="4044531332" sldId="414"/>
            <ac:spMk id="5" creationId="{8931D4E3-C35F-E73D-D5A8-397F57F42F83}"/>
          </ac:spMkLst>
        </pc:spChg>
      </pc:sldChg>
      <pc:sldChg chg="addSp modSp mod">
        <pc:chgData name="Jena Fahlbush" userId="36899403903_tp_box_2" providerId="OAuth2" clId="{30D828AB-270C-443E-A507-85687E6F8B10}" dt="2025-11-06T14:48:52.339" v="38" actId="6549"/>
        <pc:sldMkLst>
          <pc:docMk/>
          <pc:sldMk cId="518716609" sldId="416"/>
        </pc:sldMkLst>
        <pc:spChg chg="add mod">
          <ac:chgData name="Jena Fahlbush" userId="36899403903_tp_box_2" providerId="OAuth2" clId="{30D828AB-270C-443E-A507-85687E6F8B10}" dt="2025-11-06T14:42:01.948" v="21"/>
          <ac:spMkLst>
            <pc:docMk/>
            <pc:sldMk cId="518716609" sldId="416"/>
            <ac:spMk id="2" creationId="{48CE3685-0C0A-4D90-E645-C5059F930ABA}"/>
          </ac:spMkLst>
        </pc:spChg>
        <pc:spChg chg="mod">
          <ac:chgData name="Jena Fahlbush" userId="36899403903_tp_box_2" providerId="OAuth2" clId="{30D828AB-270C-443E-A507-85687E6F8B10}" dt="2025-11-06T14:48:52.339" v="38" actId="6549"/>
          <ac:spMkLst>
            <pc:docMk/>
            <pc:sldMk cId="518716609" sldId="416"/>
            <ac:spMk id="5" creationId="{4490722A-F6FB-C884-8AB7-EE3CD44A2848}"/>
          </ac:spMkLst>
        </pc:spChg>
        <pc:picChg chg="ord">
          <ac:chgData name="Jena Fahlbush" userId="36899403903_tp_box_2" providerId="OAuth2" clId="{30D828AB-270C-443E-A507-85687E6F8B10}" dt="2025-11-06T14:42:04.965" v="22" actId="166"/>
          <ac:picMkLst>
            <pc:docMk/>
            <pc:sldMk cId="518716609" sldId="416"/>
            <ac:picMk id="7" creationId="{6DD5234E-D0CF-3FBF-D281-BF491EE7AAA5}"/>
          </ac:picMkLst>
        </pc:picChg>
      </pc:sldChg>
      <pc:sldChg chg="modSp mod">
        <pc:chgData name="Jena Fahlbush" userId="36899403903_tp_box_2" providerId="OAuth2" clId="{30D828AB-270C-443E-A507-85687E6F8B10}" dt="2025-11-06T14:48:45.154" v="35" actId="6549"/>
        <pc:sldMkLst>
          <pc:docMk/>
          <pc:sldMk cId="1872564150" sldId="419"/>
        </pc:sldMkLst>
        <pc:spChg chg="mod">
          <ac:chgData name="Jena Fahlbush" userId="36899403903_tp_box_2" providerId="OAuth2" clId="{30D828AB-270C-443E-A507-85687E6F8B10}" dt="2025-11-06T14:48:45.154" v="35" actId="6549"/>
          <ac:spMkLst>
            <pc:docMk/>
            <pc:sldMk cId="1872564150" sldId="419"/>
            <ac:spMk id="5" creationId="{D316F41E-D5BB-0311-1FAC-7102618D7285}"/>
          </ac:spMkLst>
        </pc:spChg>
      </pc:sldChg>
      <pc:sldChg chg="addSp modSp mod">
        <pc:chgData name="Jena Fahlbush" userId="36899403903_tp_box_2" providerId="OAuth2" clId="{30D828AB-270C-443E-A507-85687E6F8B10}" dt="2025-11-06T14:48:16.747" v="31" actId="166"/>
        <pc:sldMkLst>
          <pc:docMk/>
          <pc:sldMk cId="978650411" sldId="422"/>
        </pc:sldMkLst>
        <pc:spChg chg="add mod">
          <ac:chgData name="Jena Fahlbush" userId="36899403903_tp_box_2" providerId="OAuth2" clId="{30D828AB-270C-443E-A507-85687E6F8B10}" dt="2025-11-06T14:48:12.713" v="30"/>
          <ac:spMkLst>
            <pc:docMk/>
            <pc:sldMk cId="978650411" sldId="422"/>
            <ac:spMk id="2" creationId="{ECE1FBE4-4B83-4F6C-7072-333DE64C60E3}"/>
          </ac:spMkLst>
        </pc:spChg>
        <pc:spChg chg="mod">
          <ac:chgData name="Jena Fahlbush" userId="36899403903_tp_box_2" providerId="OAuth2" clId="{30D828AB-270C-443E-A507-85687E6F8B10}" dt="2025-11-06T14:48:11.654" v="29" actId="14100"/>
          <ac:spMkLst>
            <pc:docMk/>
            <pc:sldMk cId="978650411" sldId="422"/>
            <ac:spMk id="5" creationId="{2DE24EE4-8D42-9444-F880-C2F843950C07}"/>
          </ac:spMkLst>
        </pc:spChg>
        <pc:picChg chg="mod ord">
          <ac:chgData name="Jena Fahlbush" userId="36899403903_tp_box_2" providerId="OAuth2" clId="{30D828AB-270C-443E-A507-85687E6F8B10}" dt="2025-11-06T14:48:16.747" v="31" actId="166"/>
          <ac:picMkLst>
            <pc:docMk/>
            <pc:sldMk cId="978650411" sldId="422"/>
            <ac:picMk id="8" creationId="{9C0AAA34-3039-264F-9F4F-6B59A986BD8A}"/>
          </ac:picMkLst>
        </pc:picChg>
      </pc:sldChg>
      <pc:sldChg chg="modSp mod">
        <pc:chgData name="Jena Fahlbush" userId="36899403903_tp_box_2" providerId="OAuth2" clId="{30D828AB-270C-443E-A507-85687E6F8B10}" dt="2025-11-06T14:49:14.790" v="43" actId="20577"/>
        <pc:sldMkLst>
          <pc:docMk/>
          <pc:sldMk cId="3958225885" sldId="425"/>
        </pc:sldMkLst>
        <pc:spChg chg="mod">
          <ac:chgData name="Jena Fahlbush" userId="36899403903_tp_box_2" providerId="OAuth2" clId="{30D828AB-270C-443E-A507-85687E6F8B10}" dt="2025-11-06T14:49:14.790" v="43" actId="20577"/>
          <ac:spMkLst>
            <pc:docMk/>
            <pc:sldMk cId="3958225885" sldId="425"/>
            <ac:spMk id="5" creationId="{93575882-C2B1-3CEC-D11F-510AD6DC587C}"/>
          </ac:spMkLst>
        </pc:spChg>
      </pc:sldChg>
      <pc:sldChg chg="modSp mod">
        <pc:chgData name="Jena Fahlbush" userId="36899403903_tp_box_2" providerId="OAuth2" clId="{30D828AB-270C-443E-A507-85687E6F8B10}" dt="2025-11-06T14:49:28.050" v="47" actId="6549"/>
        <pc:sldMkLst>
          <pc:docMk/>
          <pc:sldMk cId="1680641657" sldId="428"/>
        </pc:sldMkLst>
        <pc:spChg chg="mod">
          <ac:chgData name="Jena Fahlbush" userId="36899403903_tp_box_2" providerId="OAuth2" clId="{30D828AB-270C-443E-A507-85687E6F8B10}" dt="2025-11-06T14:49:28.050" v="47" actId="6549"/>
          <ac:spMkLst>
            <pc:docMk/>
            <pc:sldMk cId="1680641657" sldId="428"/>
            <ac:spMk id="5" creationId="{F5C356CD-A7EB-1F64-CB36-DB4AFE5FAD93}"/>
          </ac:spMkLst>
        </pc:spChg>
      </pc:sldChg>
      <pc:sldChg chg="modSp mod">
        <pc:chgData name="Jena Fahlbush" userId="36899403903_tp_box_2" providerId="OAuth2" clId="{30D828AB-270C-443E-A507-85687E6F8B10}" dt="2025-11-06T15:52:39.735" v="63" actId="20577"/>
        <pc:sldMkLst>
          <pc:docMk/>
          <pc:sldMk cId="2814513890" sldId="436"/>
        </pc:sldMkLst>
        <pc:spChg chg="mod">
          <ac:chgData name="Jena Fahlbush" userId="36899403903_tp_box_2" providerId="OAuth2" clId="{30D828AB-270C-443E-A507-85687E6F8B10}" dt="2025-11-06T15:52:39.735" v="63" actId="20577"/>
          <ac:spMkLst>
            <pc:docMk/>
            <pc:sldMk cId="2814513890" sldId="436"/>
            <ac:spMk id="4" creationId="{9FED1B4D-C1A9-DF70-820B-87118E17CB99}"/>
          </ac:spMkLst>
        </pc:spChg>
      </pc:sldChg>
      <pc:sldChg chg="add">
        <pc:chgData name="Jena Fahlbush" userId="36899403903_tp_box_2" providerId="OAuth2" clId="{30D828AB-270C-443E-A507-85687E6F8B10}" dt="2025-11-06T14:05:03.105" v="8"/>
        <pc:sldMkLst>
          <pc:docMk/>
          <pc:sldMk cId="107486133" sldId="437"/>
        </pc:sldMkLst>
      </pc:sldChg>
      <pc:sldChg chg="del">
        <pc:chgData name="Jena Fahlbush" userId="36899403903_tp_box_2" providerId="OAuth2" clId="{30D828AB-270C-443E-A507-85687E6F8B10}" dt="2025-11-06T14:04:57.901" v="7" actId="2696"/>
        <pc:sldMkLst>
          <pc:docMk/>
          <pc:sldMk cId="751996524" sldId="437"/>
        </pc:sldMkLst>
      </pc:sldChg>
      <pc:sldChg chg="add del">
        <pc:chgData name="Jena Fahlbush" userId="36899403903_tp_box_2" providerId="OAuth2" clId="{30D828AB-270C-443E-A507-85687E6F8B10}" dt="2025-11-06T14:05:24.035" v="14" actId="2696"/>
        <pc:sldMkLst>
          <pc:docMk/>
          <pc:sldMk cId="282341165" sldId="439"/>
        </pc:sldMkLst>
      </pc:sldChg>
      <pc:sldChg chg="add">
        <pc:chgData name="Jena Fahlbush" userId="36899403903_tp_box_2" providerId="OAuth2" clId="{30D828AB-270C-443E-A507-85687E6F8B10}" dt="2025-11-06T14:05:29.723" v="15"/>
        <pc:sldMkLst>
          <pc:docMk/>
          <pc:sldMk cId="727983374" sldId="439"/>
        </pc:sldMkLst>
      </pc:sldChg>
      <pc:sldChg chg="add del">
        <pc:chgData name="Jena Fahlbush" userId="36899403903_tp_box_2" providerId="OAuth2" clId="{30D828AB-270C-443E-A507-85687E6F8B10}" dt="2025-11-06T14:04:40.424" v="4" actId="2696"/>
        <pc:sldMkLst>
          <pc:docMk/>
          <pc:sldMk cId="3045832826" sldId="440"/>
        </pc:sldMkLst>
      </pc:sldChg>
      <pc:sldChg chg="add">
        <pc:chgData name="Jena Fahlbush" userId="36899403903_tp_box_2" providerId="OAuth2" clId="{30D828AB-270C-443E-A507-85687E6F8B10}" dt="2025-11-06T14:04:46.080" v="5"/>
        <pc:sldMkLst>
          <pc:docMk/>
          <pc:sldMk cId="3518096042" sldId="440"/>
        </pc:sldMkLst>
      </pc:sldChg>
      <pc:sldChg chg="del">
        <pc:chgData name="Jena Fahlbush" userId="36899403903_tp_box_2" providerId="OAuth2" clId="{30D828AB-270C-443E-A507-85687E6F8B10}" dt="2025-11-06T14:22:28.978" v="17" actId="47"/>
        <pc:sldMkLst>
          <pc:docMk/>
          <pc:sldMk cId="1006401365" sldId="442"/>
        </pc:sldMkLst>
      </pc:sldChg>
      <pc:sldChg chg="add del">
        <pc:chgData name="Jena Fahlbush" userId="36899403903_tp_box_2" providerId="OAuth2" clId="{30D828AB-270C-443E-A507-85687E6F8B10}" dt="2025-11-06T14:05:18.301" v="12"/>
        <pc:sldMkLst>
          <pc:docMk/>
          <pc:sldMk cId="2941297402" sldId="443"/>
        </pc:sldMkLst>
      </pc:sldChg>
      <pc:sldChg chg="add ord">
        <pc:chgData name="Jena Fahlbush" userId="36899403903_tp_box_2" providerId="OAuth2" clId="{30D828AB-270C-443E-A507-85687E6F8B10}" dt="2025-11-06T14:28:29.547" v="20"/>
        <pc:sldMkLst>
          <pc:docMk/>
          <pc:sldMk cId="4126134076" sldId="443"/>
        </pc:sldMkLst>
      </pc:sldChg>
      <pc:sldChg chg="add">
        <pc:chgData name="Jena Fahlbush" userId="36899403903_tp_box_2" providerId="OAuth2" clId="{30D828AB-270C-443E-A507-85687E6F8B10}" dt="2025-11-06T16:10:59.677" v="66"/>
        <pc:sldMkLst>
          <pc:docMk/>
          <pc:sldMk cId="2135786319" sldId="444"/>
        </pc:sldMkLst>
      </pc:sldChg>
      <pc:sldChg chg="add del">
        <pc:chgData name="Jena Fahlbush" userId="36899403903_tp_box_2" providerId="OAuth2" clId="{30D828AB-270C-443E-A507-85687E6F8B10}" dt="2025-11-06T16:10:56.500" v="65"/>
        <pc:sldMkLst>
          <pc:docMk/>
          <pc:sldMk cId="3257439726" sldId="4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06539-49AC-4255-8952-0372C664A23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538D0E5-481B-49CB-86AA-B1693E095F15}">
      <dgm:prSet phldrT="[Text]" phldr="0" custT="1"/>
      <dgm:spPr/>
      <dgm:t>
        <a:bodyPr/>
        <a:lstStyle/>
        <a:p>
          <a:r>
            <a:rPr lang="en-US" sz="2200" dirty="0">
              <a:solidFill>
                <a:schemeClr val="tx1"/>
              </a:solidFill>
            </a:rPr>
            <a:t>Leadership</a:t>
          </a:r>
        </a:p>
      </dgm:t>
    </dgm:pt>
    <dgm:pt modelId="{E5F8763C-C5AA-468D-8CA7-17E044C6120F}" type="parTrans" cxnId="{618588DA-3049-4BC1-9CCA-A5CD76102BD6}">
      <dgm:prSet/>
      <dgm:spPr/>
      <dgm:t>
        <a:bodyPr/>
        <a:lstStyle/>
        <a:p>
          <a:endParaRPr lang="en-US"/>
        </a:p>
      </dgm:t>
    </dgm:pt>
    <dgm:pt modelId="{E2CFF6B5-2216-4B4C-B05E-9A77135FECCA}" type="sibTrans" cxnId="{618588DA-3049-4BC1-9CCA-A5CD76102BD6}">
      <dgm:prSet/>
      <dgm:spPr/>
      <dgm:t>
        <a:bodyPr/>
        <a:lstStyle/>
        <a:p>
          <a:endParaRPr lang="en-US"/>
        </a:p>
      </dgm:t>
    </dgm:pt>
    <dgm:pt modelId="{B55C1962-34C6-4DB9-B6E1-C3DF19B9ACA3}">
      <dgm:prSet phldrT="[Text]" phldr="0" custT="1"/>
      <dgm:spPr/>
      <dgm:t>
        <a:bodyPr/>
        <a:lstStyle/>
        <a:p>
          <a:r>
            <a:rPr lang="en-US" sz="2200">
              <a:solidFill>
                <a:schemeClr val="tx1"/>
              </a:solidFill>
            </a:rPr>
            <a:t>Guidelines</a:t>
          </a:r>
        </a:p>
      </dgm:t>
    </dgm:pt>
    <dgm:pt modelId="{9637BEE4-D5DC-412E-8A1F-269F38C71425}" type="parTrans" cxnId="{72EB3958-F9FE-45ED-9C10-1645FA859E0C}">
      <dgm:prSet/>
      <dgm:spPr/>
      <dgm:t>
        <a:bodyPr/>
        <a:lstStyle/>
        <a:p>
          <a:endParaRPr lang="en-US"/>
        </a:p>
      </dgm:t>
    </dgm:pt>
    <dgm:pt modelId="{451A22DA-2A48-48BF-A3B3-26B95CBDA38E}" type="sibTrans" cxnId="{72EB3958-F9FE-45ED-9C10-1645FA859E0C}">
      <dgm:prSet/>
      <dgm:spPr/>
      <dgm:t>
        <a:bodyPr/>
        <a:lstStyle/>
        <a:p>
          <a:endParaRPr lang="en-US"/>
        </a:p>
      </dgm:t>
    </dgm:pt>
    <dgm:pt modelId="{01FB661C-6310-42AC-BED4-86508C46FF54}">
      <dgm:prSet phldrT="[Text]" phldr="0" custT="1"/>
      <dgm:spPr/>
      <dgm:t>
        <a:bodyPr/>
        <a:lstStyle/>
        <a:p>
          <a:r>
            <a:rPr lang="en-US" sz="2200">
              <a:solidFill>
                <a:schemeClr val="tx1"/>
              </a:solidFill>
            </a:rPr>
            <a:t>Training &amp; Support</a:t>
          </a:r>
        </a:p>
      </dgm:t>
    </dgm:pt>
    <dgm:pt modelId="{007ABF1D-5AB3-450E-98A5-71FE5C2A7204}" type="parTrans" cxnId="{E1FECA9A-DF71-4A38-B4D8-D6A588C0F8CD}">
      <dgm:prSet/>
      <dgm:spPr/>
      <dgm:t>
        <a:bodyPr/>
        <a:lstStyle/>
        <a:p>
          <a:endParaRPr lang="en-US"/>
        </a:p>
      </dgm:t>
    </dgm:pt>
    <dgm:pt modelId="{2B5B6A60-DBC5-4092-8BFD-9B792181EFB4}" type="sibTrans" cxnId="{E1FECA9A-DF71-4A38-B4D8-D6A588C0F8CD}">
      <dgm:prSet/>
      <dgm:spPr/>
      <dgm:t>
        <a:bodyPr/>
        <a:lstStyle/>
        <a:p>
          <a:endParaRPr lang="en-US"/>
        </a:p>
      </dgm:t>
    </dgm:pt>
    <dgm:pt modelId="{439C81C8-6F14-4853-950C-46E48DC445C8}">
      <dgm:prSet phldrT="[Text]" phldr="0" custT="1"/>
      <dgm:spPr/>
      <dgm:t>
        <a:bodyPr/>
        <a:lstStyle/>
        <a:p>
          <a:r>
            <a:rPr lang="en-US" sz="2200">
              <a:solidFill>
                <a:schemeClr val="tx1"/>
              </a:solidFill>
            </a:rPr>
            <a:t>Continuous Improvement</a:t>
          </a:r>
        </a:p>
      </dgm:t>
    </dgm:pt>
    <dgm:pt modelId="{4368EFE1-9320-4557-AC4C-4DE0C0DE494D}" type="parTrans" cxnId="{C08BC11C-0F23-490A-B2DE-DA8A7611FB64}">
      <dgm:prSet/>
      <dgm:spPr/>
      <dgm:t>
        <a:bodyPr/>
        <a:lstStyle/>
        <a:p>
          <a:endParaRPr lang="en-US"/>
        </a:p>
      </dgm:t>
    </dgm:pt>
    <dgm:pt modelId="{E533F103-5231-4D93-B00C-8E3C175AE45A}" type="sibTrans" cxnId="{C08BC11C-0F23-490A-B2DE-DA8A7611FB64}">
      <dgm:prSet/>
      <dgm:spPr/>
      <dgm:t>
        <a:bodyPr/>
        <a:lstStyle/>
        <a:p>
          <a:endParaRPr lang="en-US"/>
        </a:p>
      </dgm:t>
    </dgm:pt>
    <dgm:pt modelId="{0A2C6BC6-A531-47CE-9A13-4D316AA7DD90}">
      <dgm:prSet phldrT="[Text]" phldr="0" custT="1"/>
      <dgm:spPr/>
      <dgm:t>
        <a:bodyPr/>
        <a:lstStyle/>
        <a:p>
          <a:r>
            <a:rPr lang="en-US" sz="2200" dirty="0">
              <a:solidFill>
                <a:schemeClr val="tx1"/>
              </a:solidFill>
            </a:rPr>
            <a:t>Sustainability</a:t>
          </a:r>
        </a:p>
      </dgm:t>
    </dgm:pt>
    <dgm:pt modelId="{5B1C7766-0DF8-4A43-BCB4-74B86AF85C46}" type="parTrans" cxnId="{7D6CEC6E-CFEE-4856-91F3-DF65A3BF532F}">
      <dgm:prSet/>
      <dgm:spPr/>
      <dgm:t>
        <a:bodyPr/>
        <a:lstStyle/>
        <a:p>
          <a:endParaRPr lang="en-US"/>
        </a:p>
      </dgm:t>
    </dgm:pt>
    <dgm:pt modelId="{0C723909-A3A8-4F1A-8F76-FCAB1BE89806}" type="sibTrans" cxnId="{7D6CEC6E-CFEE-4856-91F3-DF65A3BF532F}">
      <dgm:prSet/>
      <dgm:spPr/>
      <dgm:t>
        <a:bodyPr/>
        <a:lstStyle/>
        <a:p>
          <a:endParaRPr lang="en-US"/>
        </a:p>
      </dgm:t>
    </dgm:pt>
    <dgm:pt modelId="{79947415-EEFC-47B6-9EC6-E02439A2D4C2}" type="pres">
      <dgm:prSet presAssocID="{5AB06539-49AC-4255-8952-0372C664A23A}" presName="cycle" presStyleCnt="0">
        <dgm:presLayoutVars>
          <dgm:dir/>
          <dgm:resizeHandles val="exact"/>
        </dgm:presLayoutVars>
      </dgm:prSet>
      <dgm:spPr/>
    </dgm:pt>
    <dgm:pt modelId="{0BDF9E09-2CF7-4B77-AA98-9034582DD62D}" type="pres">
      <dgm:prSet presAssocID="{1538D0E5-481B-49CB-86AA-B1693E095F15}" presName="node" presStyleLbl="node1" presStyleIdx="0" presStyleCnt="5" custScaleX="149299" custScaleY="118453">
        <dgm:presLayoutVars>
          <dgm:bulletEnabled val="1"/>
        </dgm:presLayoutVars>
      </dgm:prSet>
      <dgm:spPr/>
    </dgm:pt>
    <dgm:pt modelId="{22A82726-7077-466D-A6CF-24DC6D1BA07E}" type="pres">
      <dgm:prSet presAssocID="{1538D0E5-481B-49CB-86AA-B1693E095F15}" presName="spNode" presStyleCnt="0"/>
      <dgm:spPr/>
    </dgm:pt>
    <dgm:pt modelId="{CF6DA074-BFD8-46D5-BB35-3CEF4B7FA965}" type="pres">
      <dgm:prSet presAssocID="{E2CFF6B5-2216-4B4C-B05E-9A77135FECCA}" presName="sibTrans" presStyleLbl="sibTrans1D1" presStyleIdx="0" presStyleCnt="5"/>
      <dgm:spPr/>
    </dgm:pt>
    <dgm:pt modelId="{AF5A4F65-7AB9-4099-AAC7-EE46AED3C88A}" type="pres">
      <dgm:prSet presAssocID="{B55C1962-34C6-4DB9-B6E1-C3DF19B9ACA3}" presName="node" presStyleLbl="node1" presStyleIdx="1" presStyleCnt="5" custScaleX="149299" custScaleY="118453" custRadScaleRad="102381" custRadScaleInc="2595">
        <dgm:presLayoutVars>
          <dgm:bulletEnabled val="1"/>
        </dgm:presLayoutVars>
      </dgm:prSet>
      <dgm:spPr/>
    </dgm:pt>
    <dgm:pt modelId="{D0B9BFDD-02EA-4AB2-9648-6F2687E87CF9}" type="pres">
      <dgm:prSet presAssocID="{B55C1962-34C6-4DB9-B6E1-C3DF19B9ACA3}" presName="spNode" presStyleCnt="0"/>
      <dgm:spPr/>
    </dgm:pt>
    <dgm:pt modelId="{8416CFA6-BA7F-49C3-B0BF-EA320E92B702}" type="pres">
      <dgm:prSet presAssocID="{451A22DA-2A48-48BF-A3B3-26B95CBDA38E}" presName="sibTrans" presStyleLbl="sibTrans1D1" presStyleIdx="1" presStyleCnt="5"/>
      <dgm:spPr/>
    </dgm:pt>
    <dgm:pt modelId="{D468AB56-A9ED-4ADD-B549-76F9ECE90287}" type="pres">
      <dgm:prSet presAssocID="{01FB661C-6310-42AC-BED4-86508C46FF54}" presName="node" presStyleLbl="node1" presStyleIdx="2" presStyleCnt="5" custScaleX="149299" custScaleY="118453" custRadScaleRad="98769" custRadScaleInc="-37502">
        <dgm:presLayoutVars>
          <dgm:bulletEnabled val="1"/>
        </dgm:presLayoutVars>
      </dgm:prSet>
      <dgm:spPr/>
    </dgm:pt>
    <dgm:pt modelId="{45173026-9144-4B78-B347-E5492D87BE97}" type="pres">
      <dgm:prSet presAssocID="{01FB661C-6310-42AC-BED4-86508C46FF54}" presName="spNode" presStyleCnt="0"/>
      <dgm:spPr/>
    </dgm:pt>
    <dgm:pt modelId="{7F056B24-F2F1-40B3-AD59-026C776F704F}" type="pres">
      <dgm:prSet presAssocID="{2B5B6A60-DBC5-4092-8BFD-9B792181EFB4}" presName="sibTrans" presStyleLbl="sibTrans1D1" presStyleIdx="2" presStyleCnt="5"/>
      <dgm:spPr/>
    </dgm:pt>
    <dgm:pt modelId="{A0696874-71BD-480E-ABAD-68851106A710}" type="pres">
      <dgm:prSet presAssocID="{439C81C8-6F14-4853-950C-46E48DC445C8}" presName="node" presStyleLbl="node1" presStyleIdx="3" presStyleCnt="5" custScaleX="149299" custScaleY="118453" custRadScaleRad="99281" custRadScaleInc="45248">
        <dgm:presLayoutVars>
          <dgm:bulletEnabled val="1"/>
        </dgm:presLayoutVars>
      </dgm:prSet>
      <dgm:spPr/>
    </dgm:pt>
    <dgm:pt modelId="{7FD1910F-439C-4E4E-827E-63305E2B02B6}" type="pres">
      <dgm:prSet presAssocID="{439C81C8-6F14-4853-950C-46E48DC445C8}" presName="spNode" presStyleCnt="0"/>
      <dgm:spPr/>
    </dgm:pt>
    <dgm:pt modelId="{C62E7CB5-66FF-4796-8276-882B53F5C226}" type="pres">
      <dgm:prSet presAssocID="{E533F103-5231-4D93-B00C-8E3C175AE45A}" presName="sibTrans" presStyleLbl="sibTrans1D1" presStyleIdx="3" presStyleCnt="5"/>
      <dgm:spPr/>
    </dgm:pt>
    <dgm:pt modelId="{DC66711C-9628-49A4-ACC6-367F053B5F76}" type="pres">
      <dgm:prSet presAssocID="{0A2C6BC6-A531-47CE-9A13-4D316AA7DD90}" presName="node" presStyleLbl="node1" presStyleIdx="4" presStyleCnt="5" custScaleX="149299" custScaleY="118453" custRadScaleRad="102381" custRadScaleInc="-2595">
        <dgm:presLayoutVars>
          <dgm:bulletEnabled val="1"/>
        </dgm:presLayoutVars>
      </dgm:prSet>
      <dgm:spPr/>
    </dgm:pt>
    <dgm:pt modelId="{169C31AB-6909-42E3-A907-78CC9F5516C8}" type="pres">
      <dgm:prSet presAssocID="{0A2C6BC6-A531-47CE-9A13-4D316AA7DD90}" presName="spNode" presStyleCnt="0"/>
      <dgm:spPr/>
    </dgm:pt>
    <dgm:pt modelId="{AA510F98-813F-48FF-8552-CF8188D5F03C}" type="pres">
      <dgm:prSet presAssocID="{0C723909-A3A8-4F1A-8F76-FCAB1BE89806}" presName="sibTrans" presStyleLbl="sibTrans1D1" presStyleIdx="4" presStyleCnt="5"/>
      <dgm:spPr/>
    </dgm:pt>
  </dgm:ptLst>
  <dgm:cxnLst>
    <dgm:cxn modelId="{197DCE1A-68AD-430D-9E06-FE6941527B31}" type="presOf" srcId="{E2CFF6B5-2216-4B4C-B05E-9A77135FECCA}" destId="{CF6DA074-BFD8-46D5-BB35-3CEF4B7FA965}" srcOrd="0" destOrd="0" presId="urn:microsoft.com/office/officeart/2005/8/layout/cycle6"/>
    <dgm:cxn modelId="{C08BC11C-0F23-490A-B2DE-DA8A7611FB64}" srcId="{5AB06539-49AC-4255-8952-0372C664A23A}" destId="{439C81C8-6F14-4853-950C-46E48DC445C8}" srcOrd="3" destOrd="0" parTransId="{4368EFE1-9320-4557-AC4C-4DE0C0DE494D}" sibTransId="{E533F103-5231-4D93-B00C-8E3C175AE45A}"/>
    <dgm:cxn modelId="{C33AF820-BC4A-4A39-9A76-6E7D2DA5F692}" type="presOf" srcId="{B55C1962-34C6-4DB9-B6E1-C3DF19B9ACA3}" destId="{AF5A4F65-7AB9-4099-AAC7-EE46AED3C88A}" srcOrd="0" destOrd="0" presId="urn:microsoft.com/office/officeart/2005/8/layout/cycle6"/>
    <dgm:cxn modelId="{7134EB2C-5AEE-4B3F-8CF2-A72DF902C0B3}" type="presOf" srcId="{451A22DA-2A48-48BF-A3B3-26B95CBDA38E}" destId="{8416CFA6-BA7F-49C3-B0BF-EA320E92B702}" srcOrd="0" destOrd="0" presId="urn:microsoft.com/office/officeart/2005/8/layout/cycle6"/>
    <dgm:cxn modelId="{A9AFF832-ADB8-4CFC-B002-AC545C19FE34}" type="presOf" srcId="{0C723909-A3A8-4F1A-8F76-FCAB1BE89806}" destId="{AA510F98-813F-48FF-8552-CF8188D5F03C}" srcOrd="0" destOrd="0" presId="urn:microsoft.com/office/officeart/2005/8/layout/cycle6"/>
    <dgm:cxn modelId="{083DB13F-209A-4DF5-9535-FFC08DE7D364}" type="presOf" srcId="{01FB661C-6310-42AC-BED4-86508C46FF54}" destId="{D468AB56-A9ED-4ADD-B549-76F9ECE90287}" srcOrd="0" destOrd="0" presId="urn:microsoft.com/office/officeart/2005/8/layout/cycle6"/>
    <dgm:cxn modelId="{7D6CEC6E-CFEE-4856-91F3-DF65A3BF532F}" srcId="{5AB06539-49AC-4255-8952-0372C664A23A}" destId="{0A2C6BC6-A531-47CE-9A13-4D316AA7DD90}" srcOrd="4" destOrd="0" parTransId="{5B1C7766-0DF8-4A43-BCB4-74B86AF85C46}" sibTransId="{0C723909-A3A8-4F1A-8F76-FCAB1BE89806}"/>
    <dgm:cxn modelId="{72EB3958-F9FE-45ED-9C10-1645FA859E0C}" srcId="{5AB06539-49AC-4255-8952-0372C664A23A}" destId="{B55C1962-34C6-4DB9-B6E1-C3DF19B9ACA3}" srcOrd="1" destOrd="0" parTransId="{9637BEE4-D5DC-412E-8A1F-269F38C71425}" sibTransId="{451A22DA-2A48-48BF-A3B3-26B95CBDA38E}"/>
    <dgm:cxn modelId="{D4C8ED79-79FA-41BB-BA1F-7FDDBC6FDD6A}" type="presOf" srcId="{2B5B6A60-DBC5-4092-8BFD-9B792181EFB4}" destId="{7F056B24-F2F1-40B3-AD59-026C776F704F}" srcOrd="0" destOrd="0" presId="urn:microsoft.com/office/officeart/2005/8/layout/cycle6"/>
    <dgm:cxn modelId="{FA1AC292-F7B3-4202-9F3D-3F62A29EBF6B}" type="presOf" srcId="{1538D0E5-481B-49CB-86AA-B1693E095F15}" destId="{0BDF9E09-2CF7-4B77-AA98-9034582DD62D}" srcOrd="0" destOrd="0" presId="urn:microsoft.com/office/officeart/2005/8/layout/cycle6"/>
    <dgm:cxn modelId="{E1FECA9A-DF71-4A38-B4D8-D6A588C0F8CD}" srcId="{5AB06539-49AC-4255-8952-0372C664A23A}" destId="{01FB661C-6310-42AC-BED4-86508C46FF54}" srcOrd="2" destOrd="0" parTransId="{007ABF1D-5AB3-450E-98A5-71FE5C2A7204}" sibTransId="{2B5B6A60-DBC5-4092-8BFD-9B792181EFB4}"/>
    <dgm:cxn modelId="{4EFEBCAF-EE0B-49BE-9B45-5189CD9256A0}" type="presOf" srcId="{5AB06539-49AC-4255-8952-0372C664A23A}" destId="{79947415-EEFC-47B6-9EC6-E02439A2D4C2}" srcOrd="0" destOrd="0" presId="urn:microsoft.com/office/officeart/2005/8/layout/cycle6"/>
    <dgm:cxn modelId="{30EB4CB6-F6EC-4C49-95D7-92744E973C08}" type="presOf" srcId="{E533F103-5231-4D93-B00C-8E3C175AE45A}" destId="{C62E7CB5-66FF-4796-8276-882B53F5C226}" srcOrd="0" destOrd="0" presId="urn:microsoft.com/office/officeart/2005/8/layout/cycle6"/>
    <dgm:cxn modelId="{618588DA-3049-4BC1-9CCA-A5CD76102BD6}" srcId="{5AB06539-49AC-4255-8952-0372C664A23A}" destId="{1538D0E5-481B-49CB-86AA-B1693E095F15}" srcOrd="0" destOrd="0" parTransId="{E5F8763C-C5AA-468D-8CA7-17E044C6120F}" sibTransId="{E2CFF6B5-2216-4B4C-B05E-9A77135FECCA}"/>
    <dgm:cxn modelId="{68CB5FDB-098E-4B02-8A55-F77616EFCED3}" type="presOf" srcId="{439C81C8-6F14-4853-950C-46E48DC445C8}" destId="{A0696874-71BD-480E-ABAD-68851106A710}" srcOrd="0" destOrd="0" presId="urn:microsoft.com/office/officeart/2005/8/layout/cycle6"/>
    <dgm:cxn modelId="{4B3BD1FD-6ECE-4FCC-A1DC-BCF5181F5B62}" type="presOf" srcId="{0A2C6BC6-A531-47CE-9A13-4D316AA7DD90}" destId="{DC66711C-9628-49A4-ACC6-367F053B5F76}" srcOrd="0" destOrd="0" presId="urn:microsoft.com/office/officeart/2005/8/layout/cycle6"/>
    <dgm:cxn modelId="{12D44A06-C252-4A07-B508-1454682109BD}" type="presParOf" srcId="{79947415-EEFC-47B6-9EC6-E02439A2D4C2}" destId="{0BDF9E09-2CF7-4B77-AA98-9034582DD62D}" srcOrd="0" destOrd="0" presId="urn:microsoft.com/office/officeart/2005/8/layout/cycle6"/>
    <dgm:cxn modelId="{412003B8-993E-430E-8C0B-CC6E94C83FA1}" type="presParOf" srcId="{79947415-EEFC-47B6-9EC6-E02439A2D4C2}" destId="{22A82726-7077-466D-A6CF-24DC6D1BA07E}" srcOrd="1" destOrd="0" presId="urn:microsoft.com/office/officeart/2005/8/layout/cycle6"/>
    <dgm:cxn modelId="{A6C1A385-B43E-4AF0-B614-8C9CBC06BB8F}" type="presParOf" srcId="{79947415-EEFC-47B6-9EC6-E02439A2D4C2}" destId="{CF6DA074-BFD8-46D5-BB35-3CEF4B7FA965}" srcOrd="2" destOrd="0" presId="urn:microsoft.com/office/officeart/2005/8/layout/cycle6"/>
    <dgm:cxn modelId="{1DD989DD-742D-482A-B718-008CE5FE1889}" type="presParOf" srcId="{79947415-EEFC-47B6-9EC6-E02439A2D4C2}" destId="{AF5A4F65-7AB9-4099-AAC7-EE46AED3C88A}" srcOrd="3" destOrd="0" presId="urn:microsoft.com/office/officeart/2005/8/layout/cycle6"/>
    <dgm:cxn modelId="{901D0038-10C6-4021-9CCB-80D8DC762A41}" type="presParOf" srcId="{79947415-EEFC-47B6-9EC6-E02439A2D4C2}" destId="{D0B9BFDD-02EA-4AB2-9648-6F2687E87CF9}" srcOrd="4" destOrd="0" presId="urn:microsoft.com/office/officeart/2005/8/layout/cycle6"/>
    <dgm:cxn modelId="{5FCDD281-7E58-4602-9843-0E5F20AF2DF4}" type="presParOf" srcId="{79947415-EEFC-47B6-9EC6-E02439A2D4C2}" destId="{8416CFA6-BA7F-49C3-B0BF-EA320E92B702}" srcOrd="5" destOrd="0" presId="urn:microsoft.com/office/officeart/2005/8/layout/cycle6"/>
    <dgm:cxn modelId="{624DD090-D5FF-4CD8-983A-CB7DE83B75ED}" type="presParOf" srcId="{79947415-EEFC-47B6-9EC6-E02439A2D4C2}" destId="{D468AB56-A9ED-4ADD-B549-76F9ECE90287}" srcOrd="6" destOrd="0" presId="urn:microsoft.com/office/officeart/2005/8/layout/cycle6"/>
    <dgm:cxn modelId="{E45EE143-EE8E-4B47-B795-96C0E754F4E3}" type="presParOf" srcId="{79947415-EEFC-47B6-9EC6-E02439A2D4C2}" destId="{45173026-9144-4B78-B347-E5492D87BE97}" srcOrd="7" destOrd="0" presId="urn:microsoft.com/office/officeart/2005/8/layout/cycle6"/>
    <dgm:cxn modelId="{C64BB3B9-0707-4F88-809A-1F25C236BA3F}" type="presParOf" srcId="{79947415-EEFC-47B6-9EC6-E02439A2D4C2}" destId="{7F056B24-F2F1-40B3-AD59-026C776F704F}" srcOrd="8" destOrd="0" presId="urn:microsoft.com/office/officeart/2005/8/layout/cycle6"/>
    <dgm:cxn modelId="{773DC1D4-B055-473B-8731-002F67FF0F6C}" type="presParOf" srcId="{79947415-EEFC-47B6-9EC6-E02439A2D4C2}" destId="{A0696874-71BD-480E-ABAD-68851106A710}" srcOrd="9" destOrd="0" presId="urn:microsoft.com/office/officeart/2005/8/layout/cycle6"/>
    <dgm:cxn modelId="{79BD01F0-9792-4BA5-9A59-9E4324B4E255}" type="presParOf" srcId="{79947415-EEFC-47B6-9EC6-E02439A2D4C2}" destId="{7FD1910F-439C-4E4E-827E-63305E2B02B6}" srcOrd="10" destOrd="0" presId="urn:microsoft.com/office/officeart/2005/8/layout/cycle6"/>
    <dgm:cxn modelId="{38E6CFCD-AF94-486B-9B04-A8D2A635C128}" type="presParOf" srcId="{79947415-EEFC-47B6-9EC6-E02439A2D4C2}" destId="{C62E7CB5-66FF-4796-8276-882B53F5C226}" srcOrd="11" destOrd="0" presId="urn:microsoft.com/office/officeart/2005/8/layout/cycle6"/>
    <dgm:cxn modelId="{6F5BAC48-0C29-4F4C-91D6-1859AA78A9CE}" type="presParOf" srcId="{79947415-EEFC-47B6-9EC6-E02439A2D4C2}" destId="{DC66711C-9628-49A4-ACC6-367F053B5F76}" srcOrd="12" destOrd="0" presId="urn:microsoft.com/office/officeart/2005/8/layout/cycle6"/>
    <dgm:cxn modelId="{D36EA0A6-E19E-430D-A518-C66419EC0117}" type="presParOf" srcId="{79947415-EEFC-47B6-9EC6-E02439A2D4C2}" destId="{169C31AB-6909-42E3-A907-78CC9F5516C8}" srcOrd="13" destOrd="0" presId="urn:microsoft.com/office/officeart/2005/8/layout/cycle6"/>
    <dgm:cxn modelId="{AD048469-5483-4EA9-A108-BEA56F0BB2DA}" type="presParOf" srcId="{79947415-EEFC-47B6-9EC6-E02439A2D4C2}" destId="{AA510F98-813F-48FF-8552-CF8188D5F03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F9E09-2CF7-4B77-AA98-9034582DD62D}">
      <dsp:nvSpPr>
        <dsp:cNvPr id="0" name=""/>
        <dsp:cNvSpPr/>
      </dsp:nvSpPr>
      <dsp:spPr>
        <a:xfrm>
          <a:off x="4272736" y="-48283"/>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Leadership</a:t>
          </a:r>
        </a:p>
      </dsp:txBody>
      <dsp:txXfrm>
        <a:off x="4322333" y="1314"/>
        <a:ext cx="1870932" cy="916812"/>
      </dsp:txXfrm>
    </dsp:sp>
    <dsp:sp modelId="{CF6DA074-BFD8-46D5-BB35-3CEF4B7FA965}">
      <dsp:nvSpPr>
        <dsp:cNvPr id="0" name=""/>
        <dsp:cNvSpPr/>
      </dsp:nvSpPr>
      <dsp:spPr>
        <a:xfrm>
          <a:off x="3649043" y="527856"/>
          <a:ext cx="3427398" cy="3427398"/>
        </a:xfrm>
        <a:custGeom>
          <a:avLst/>
          <a:gdLst/>
          <a:ahLst/>
          <a:cxnLst/>
          <a:rect l="0" t="0" r="0" b="0"/>
          <a:pathLst>
            <a:path>
              <a:moveTo>
                <a:pt x="2598708" y="246210"/>
              </a:moveTo>
              <a:arcTo wR="1713699" hR="1713699" stAng="18065594" swAng="112663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5A4F65-7AB9-4099-AAC7-EE46AED3C88A}">
      <dsp:nvSpPr>
        <dsp:cNvPr id="0" name=""/>
        <dsp:cNvSpPr/>
      </dsp:nvSpPr>
      <dsp:spPr>
        <a:xfrm>
          <a:off x="5947162" y="1141413"/>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Guidelines</a:t>
          </a:r>
        </a:p>
      </dsp:txBody>
      <dsp:txXfrm>
        <a:off x="5996759" y="1191010"/>
        <a:ext cx="1870932" cy="916812"/>
      </dsp:txXfrm>
    </dsp:sp>
    <dsp:sp modelId="{8416CFA6-BA7F-49C3-B0BF-EA320E92B702}">
      <dsp:nvSpPr>
        <dsp:cNvPr id="0" name=""/>
        <dsp:cNvSpPr/>
      </dsp:nvSpPr>
      <dsp:spPr>
        <a:xfrm>
          <a:off x="3589182" y="321681"/>
          <a:ext cx="3427398" cy="3427398"/>
        </a:xfrm>
        <a:custGeom>
          <a:avLst/>
          <a:gdLst/>
          <a:ahLst/>
          <a:cxnLst/>
          <a:rect l="0" t="0" r="0" b="0"/>
          <a:pathLst>
            <a:path>
              <a:moveTo>
                <a:pt x="3422508" y="1843068"/>
              </a:moveTo>
              <a:arcTo wR="1713699" hR="1713699" stAng="259767" swAng="1456453"/>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68AB56-A9ED-4ADD-B549-76F9ECE90287}">
      <dsp:nvSpPr>
        <dsp:cNvPr id="0" name=""/>
        <dsp:cNvSpPr/>
      </dsp:nvSpPr>
      <dsp:spPr>
        <a:xfrm>
          <a:off x="5469598" y="2862256"/>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Training &amp; Support</a:t>
          </a:r>
        </a:p>
      </dsp:txBody>
      <dsp:txXfrm>
        <a:off x="5519195" y="2911853"/>
        <a:ext cx="1870932" cy="916812"/>
      </dsp:txXfrm>
    </dsp:sp>
    <dsp:sp modelId="{7F056B24-F2F1-40B3-AD59-026C776F704F}">
      <dsp:nvSpPr>
        <dsp:cNvPr id="0" name=""/>
        <dsp:cNvSpPr/>
      </dsp:nvSpPr>
      <dsp:spPr>
        <a:xfrm>
          <a:off x="3516260" y="442158"/>
          <a:ext cx="3427398" cy="3427398"/>
        </a:xfrm>
        <a:custGeom>
          <a:avLst/>
          <a:gdLst/>
          <a:ahLst/>
          <a:cxnLst/>
          <a:rect l="0" t="0" r="0" b="0"/>
          <a:pathLst>
            <a:path>
              <a:moveTo>
                <a:pt x="1948089" y="3411293"/>
              </a:moveTo>
              <a:arcTo wR="1713699" hR="1713699" stAng="4928326" swAng="104601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696874-71BD-480E-ABAD-68851106A710}">
      <dsp:nvSpPr>
        <dsp:cNvPr id="0" name=""/>
        <dsp:cNvSpPr/>
      </dsp:nvSpPr>
      <dsp:spPr>
        <a:xfrm>
          <a:off x="3031276" y="2828799"/>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Continuous Improvement</a:t>
          </a:r>
        </a:p>
      </dsp:txBody>
      <dsp:txXfrm>
        <a:off x="3080873" y="2878396"/>
        <a:ext cx="1870932" cy="916812"/>
      </dsp:txXfrm>
    </dsp:sp>
    <dsp:sp modelId="{C62E7CB5-66FF-4796-8276-882B53F5C226}">
      <dsp:nvSpPr>
        <dsp:cNvPr id="0" name=""/>
        <dsp:cNvSpPr/>
      </dsp:nvSpPr>
      <dsp:spPr>
        <a:xfrm>
          <a:off x="3499925" y="335120"/>
          <a:ext cx="3427398" cy="3427398"/>
        </a:xfrm>
        <a:custGeom>
          <a:avLst/>
          <a:gdLst/>
          <a:ahLst/>
          <a:cxnLst/>
          <a:rect l="0" t="0" r="0" b="0"/>
          <a:pathLst>
            <a:path>
              <a:moveTo>
                <a:pt x="184634" y="2487472"/>
              </a:moveTo>
              <a:arcTo wR="1713699" hR="1713699" stAng="9189516" swAng="137851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66711C-9628-49A4-ACC6-367F053B5F76}">
      <dsp:nvSpPr>
        <dsp:cNvPr id="0" name=""/>
        <dsp:cNvSpPr/>
      </dsp:nvSpPr>
      <dsp:spPr>
        <a:xfrm>
          <a:off x="2598311" y="1141413"/>
          <a:ext cx="1970126" cy="1016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Sustainability</a:t>
          </a:r>
        </a:p>
      </dsp:txBody>
      <dsp:txXfrm>
        <a:off x="2647908" y="1191010"/>
        <a:ext cx="1870932" cy="916812"/>
      </dsp:txXfrm>
    </dsp:sp>
    <dsp:sp modelId="{AA510F98-813F-48FF-8552-CF8188D5F03C}">
      <dsp:nvSpPr>
        <dsp:cNvPr id="0" name=""/>
        <dsp:cNvSpPr/>
      </dsp:nvSpPr>
      <dsp:spPr>
        <a:xfrm>
          <a:off x="3439157" y="527856"/>
          <a:ext cx="3427398" cy="3427398"/>
        </a:xfrm>
        <a:custGeom>
          <a:avLst/>
          <a:gdLst/>
          <a:ahLst/>
          <a:cxnLst/>
          <a:rect l="0" t="0" r="0" b="0"/>
          <a:pathLst>
            <a:path>
              <a:moveTo>
                <a:pt x="403422" y="609190"/>
              </a:moveTo>
              <a:arcTo wR="1713699" hR="1713699" stAng="13207770" swAng="112663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Cynthia </a:t>
            </a:r>
          </a:p>
        </p:txBody>
      </p:sp>
      <p:sp>
        <p:nvSpPr>
          <p:cNvPr id="4" name="Slide Number Placeholder 3"/>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3406750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p:txBody>
      </p:sp>
      <p:sp>
        <p:nvSpPr>
          <p:cNvPr id="4" name="Slide Number Placeholder 3"/>
          <p:cNvSpPr>
            <a:spLocks noGrp="1"/>
          </p:cNvSpPr>
          <p:nvPr>
            <p:ph type="sldNum" sz="quarter" idx="5"/>
          </p:nvPr>
        </p:nvSpPr>
        <p:spPr/>
        <p:txBody>
          <a:bodyPr/>
          <a:lstStyle/>
          <a:p>
            <a:fld id="{B815EFDA-263A-014D-97A0-E2CC50B3F237}" type="slidenum">
              <a:rPr lang="en-US" smtClean="0"/>
              <a:t>15</a:t>
            </a:fld>
            <a:endParaRPr lang="en-US"/>
          </a:p>
        </p:txBody>
      </p:sp>
    </p:spTree>
    <p:extLst>
      <p:ext uri="{BB962C8B-B14F-4D97-AF65-F5344CB8AC3E}">
        <p14:creationId xmlns:p14="http://schemas.microsoft.com/office/powerpoint/2010/main" val="161826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 </a:t>
            </a:r>
            <a:endParaRPr lang="en-US"/>
          </a:p>
          <a:p>
            <a:r>
              <a:rPr lang="en-US">
                <a:latin typeface="Calibri"/>
                <a:ea typeface="Calibri"/>
                <a:cs typeface="Calibri"/>
              </a:rPr>
              <a:t>NCADEMI is here to ensure students can fully participate.</a:t>
            </a:r>
            <a:endParaRPr lang="en-US"/>
          </a:p>
          <a:p>
            <a:endParaRPr lang="en-US">
              <a:latin typeface="Calibri"/>
              <a:ea typeface="Calibri"/>
              <a:cs typeface="Calibri"/>
            </a:endParaRPr>
          </a:p>
          <a:p>
            <a:r>
              <a:rPr lang="en-US">
                <a:latin typeface="Calibri"/>
                <a:ea typeface="Calibri"/>
                <a:cs typeface="Calibri"/>
              </a:rPr>
              <a:t>Come to targeted TA or office hours to get into more detail.</a:t>
            </a:r>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224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181183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p:txBody>
      </p:sp>
      <p:sp>
        <p:nvSpPr>
          <p:cNvPr id="4" name="Slide Number Placeholder 3"/>
          <p:cNvSpPr>
            <a:spLocks noGrp="1"/>
          </p:cNvSpPr>
          <p:nvPr>
            <p:ph type="sldNum" sz="quarter" idx="5"/>
          </p:nvPr>
        </p:nvSpPr>
        <p:spPr/>
        <p:txBody>
          <a:bodyPr/>
          <a:lstStyle/>
          <a:p>
            <a:fld id="{B815EFDA-263A-014D-97A0-E2CC50B3F237}" type="slidenum">
              <a:rPr lang="en-US" smtClean="0"/>
              <a:t>18</a:t>
            </a:fld>
            <a:endParaRPr lang="en-US"/>
          </a:p>
        </p:txBody>
      </p:sp>
    </p:spTree>
    <p:extLst>
      <p:ext uri="{BB962C8B-B14F-4D97-AF65-F5344CB8AC3E}">
        <p14:creationId xmlns:p14="http://schemas.microsoft.com/office/powerpoint/2010/main" val="98896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attendees to think about which of the indicators seems the most actionable right now</a:t>
            </a:r>
          </a:p>
        </p:txBody>
      </p:sp>
      <p:sp>
        <p:nvSpPr>
          <p:cNvPr id="4" name="Slide Number Placeholder 3"/>
          <p:cNvSpPr>
            <a:spLocks noGrp="1"/>
          </p:cNvSpPr>
          <p:nvPr>
            <p:ph type="sldNum" sz="quarter" idx="5"/>
          </p:nvPr>
        </p:nvSpPr>
        <p:spPr/>
        <p:txBody>
          <a:bodyPr/>
          <a:lstStyle/>
          <a:p>
            <a:fld id="{B815EFDA-263A-014D-97A0-E2CC50B3F237}" type="slidenum">
              <a:rPr lang="en-US" smtClean="0"/>
              <a:t>20</a:t>
            </a:fld>
            <a:endParaRPr lang="en-US"/>
          </a:p>
        </p:txBody>
      </p:sp>
    </p:spTree>
    <p:extLst>
      <p:ext uri="{BB962C8B-B14F-4D97-AF65-F5344CB8AC3E}">
        <p14:creationId xmlns:p14="http://schemas.microsoft.com/office/powerpoint/2010/main" val="38609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Christopher</a:t>
            </a:r>
          </a:p>
        </p:txBody>
      </p:sp>
      <p:sp>
        <p:nvSpPr>
          <p:cNvPr id="4" name="Slide Number Placeholder 3"/>
          <p:cNvSpPr>
            <a:spLocks noGrp="1"/>
          </p:cNvSpPr>
          <p:nvPr>
            <p:ph type="sldNum" sz="quarter" idx="5"/>
          </p:nvPr>
        </p:nvSpPr>
        <p:spPr/>
        <p:txBody>
          <a:bodyPr/>
          <a:lstStyle/>
          <a:p>
            <a:fld id="{B815EFDA-263A-014D-97A0-E2CC50B3F237}" type="slidenum">
              <a:rPr lang="en-US" smtClean="0"/>
              <a:t>32</a:t>
            </a:fld>
            <a:endParaRPr lang="en-US"/>
          </a:p>
        </p:txBody>
      </p:sp>
    </p:spTree>
    <p:extLst>
      <p:ext uri="{BB962C8B-B14F-4D97-AF65-F5344CB8AC3E}">
        <p14:creationId xmlns:p14="http://schemas.microsoft.com/office/powerpoint/2010/main" val="139767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34</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Christopher</a:t>
            </a:r>
          </a:p>
        </p:txBody>
      </p:sp>
      <p:sp>
        <p:nvSpPr>
          <p:cNvPr id="4" name="Slide Number Placeholder 3"/>
          <p:cNvSpPr>
            <a:spLocks noGrp="1"/>
          </p:cNvSpPr>
          <p:nvPr>
            <p:ph type="sldNum" sz="quarter" idx="5"/>
          </p:nvPr>
        </p:nvSpPr>
        <p:spPr/>
        <p:txBody>
          <a:bodyPr/>
          <a:lstStyle/>
          <a:p>
            <a:fld id="{B815EFDA-263A-014D-97A0-E2CC50B3F237}" type="slidenum">
              <a:rPr lang="en-US" smtClean="0"/>
              <a:t>35</a:t>
            </a:fld>
            <a:endParaRPr lang="en-US"/>
          </a:p>
        </p:txBody>
      </p:sp>
    </p:spTree>
    <p:extLst>
      <p:ext uri="{BB962C8B-B14F-4D97-AF65-F5344CB8AC3E}">
        <p14:creationId xmlns:p14="http://schemas.microsoft.com/office/powerpoint/2010/main" val="36047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Christopher</a:t>
            </a:r>
          </a:p>
        </p:txBody>
      </p:sp>
      <p:sp>
        <p:nvSpPr>
          <p:cNvPr id="4" name="Slide Number Placeholder 3"/>
          <p:cNvSpPr>
            <a:spLocks noGrp="1"/>
          </p:cNvSpPr>
          <p:nvPr>
            <p:ph type="sldNum" sz="quarter" idx="5"/>
          </p:nvPr>
        </p:nvSpPr>
        <p:spPr/>
        <p:txBody>
          <a:bodyPr/>
          <a:lstStyle/>
          <a:p>
            <a:fld id="{B815EFDA-263A-014D-97A0-E2CC50B3F237}" type="slidenum">
              <a:rPr lang="en-US" smtClean="0"/>
              <a:t>36</a:t>
            </a:fld>
            <a:endParaRPr lang="en-US"/>
          </a:p>
        </p:txBody>
      </p:sp>
    </p:spTree>
    <p:extLst>
      <p:ext uri="{BB962C8B-B14F-4D97-AF65-F5344CB8AC3E}">
        <p14:creationId xmlns:p14="http://schemas.microsoft.com/office/powerpoint/2010/main" val="276007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40</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Rob</a:t>
            </a: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Jena 7-17</a:t>
            </a:r>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196630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1DF65-8263-D61F-31C0-F4D75B1A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9D704-6DE0-3E3A-5A5D-269A1A45E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71C91-0F1E-EA60-D1ED-5CB2FF81AD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455D79-2D40-8ECE-95DD-D04B02FD369E}"/>
              </a:ext>
            </a:extLst>
          </p:cNvPr>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46809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Cynthia 10-15</a:t>
            </a:r>
          </a:p>
        </p:txBody>
      </p:sp>
      <p:sp>
        <p:nvSpPr>
          <p:cNvPr id="4" name="Slide Number Placeholder 3"/>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157101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Cynthia </a:t>
            </a:r>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161801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6565-EA97-2EF0-8DC9-5B492BF0A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E6797-642D-93DC-BA9A-1CFB74A9D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2DEBB-07E7-09FC-9AAD-6023DEDC9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A25EFD-E2A7-F26E-C308-E8E2B7E2A353}"/>
              </a:ext>
            </a:extLst>
          </p:cNvPr>
          <p:cNvSpPr>
            <a:spLocks noGrp="1"/>
          </p:cNvSpPr>
          <p:nvPr>
            <p:ph type="sldNum" sz="quarter" idx="5"/>
          </p:nvPr>
        </p:nvSpPr>
        <p:spPr/>
        <p:txBody>
          <a:bodyPr/>
          <a:lstStyle/>
          <a:p>
            <a:fld id="{B815EFDA-263A-014D-97A0-E2CC50B3F237}" type="slidenum">
              <a:rPr lang="en-US" smtClean="0"/>
              <a:t>12</a:t>
            </a:fld>
            <a:endParaRPr lang="en-US"/>
          </a:p>
        </p:txBody>
      </p:sp>
    </p:spTree>
    <p:extLst>
      <p:ext uri="{BB962C8B-B14F-4D97-AF65-F5344CB8AC3E}">
        <p14:creationId xmlns:p14="http://schemas.microsoft.com/office/powerpoint/2010/main" val="75791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Cynthia </a:t>
            </a:r>
          </a:p>
        </p:txBody>
      </p:sp>
      <p:sp>
        <p:nvSpPr>
          <p:cNvPr id="4" name="Slide Number Placeholder 3"/>
          <p:cNvSpPr>
            <a:spLocks noGrp="1"/>
          </p:cNvSpPr>
          <p:nvPr>
            <p:ph type="sldNum" sz="quarter" idx="5"/>
          </p:nvPr>
        </p:nvSpPr>
        <p:spPr/>
        <p:txBody>
          <a:bodyPr/>
          <a:lstStyle/>
          <a:p>
            <a:fld id="{B815EFDA-263A-014D-97A0-E2CC50B3F237}" type="slidenum">
              <a:rPr lang="en-US" smtClean="0"/>
              <a:t>13</a:t>
            </a:fld>
            <a:endParaRPr lang="en-US"/>
          </a:p>
        </p:txBody>
      </p:sp>
    </p:spTree>
    <p:extLst>
      <p:ext uri="{BB962C8B-B14F-4D97-AF65-F5344CB8AC3E}">
        <p14:creationId xmlns:p14="http://schemas.microsoft.com/office/powerpoint/2010/main" val="27468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descr="A collage of several rectangular objects&#10;&#10;AI-generated content may be incorrect.">
            <a:extLst>
              <a:ext uri="{FF2B5EF4-FFF2-40B4-BE49-F238E27FC236}">
                <a16:creationId xmlns:a16="http://schemas.microsoft.com/office/drawing/2014/main" id="{6F433E8C-138D-EB41-5D24-4BD6F6B08447}"/>
              </a:ext>
            </a:extLst>
          </p:cNvPr>
          <p:cNvPicPr>
            <a:picLocks noChangeAspect="1"/>
          </p:cNvPicPr>
          <p:nvPr userDrawn="1"/>
        </p:nvPicPr>
        <p:blipFill>
          <a:blip r:embed="rId2"/>
          <a:stretch>
            <a:fillRect/>
          </a:stretch>
        </p:blipFill>
        <p:spPr>
          <a:xfrm>
            <a:off x="3777458" y="1984592"/>
            <a:ext cx="7276727" cy="4137663"/>
          </a:xfrm>
          <a:prstGeom prst="rect">
            <a:avLst/>
          </a:prstGeom>
        </p:spPr>
      </p:pic>
      <p:pic>
        <p:nvPicPr>
          <p:cNvPr id="5" name="Picture 4">
            <a:extLst>
              <a:ext uri="{FF2B5EF4-FFF2-40B4-BE49-F238E27FC236}">
                <a16:creationId xmlns:a16="http://schemas.microsoft.com/office/drawing/2014/main" id="{B74F1AEB-13DA-5590-D56E-C0FF2700561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24164" y="2592837"/>
            <a:ext cx="2899337" cy="2693292"/>
          </a:xfrm>
          <a:prstGeom prst="rect">
            <a:avLst/>
          </a:prstGeom>
        </p:spPr>
      </p:pic>
    </p:spTree>
    <p:extLst>
      <p:ext uri="{BB962C8B-B14F-4D97-AF65-F5344CB8AC3E}">
        <p14:creationId xmlns:p14="http://schemas.microsoft.com/office/powerpoint/2010/main" val="386645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 H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FBFDD-4102-6BD9-570A-B856ACFDEA5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52323" y="2262738"/>
            <a:ext cx="8887354" cy="3210915"/>
          </a:xfrm>
          <a:prstGeom prst="rect">
            <a:avLst/>
          </a:prstGeom>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19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3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Content Placeholder 13" descr="A blue and white graphic with a person and a book&#10;&#10;AI-generated content may be incorrect.">
            <a:extLst>
              <a:ext uri="{FF2B5EF4-FFF2-40B4-BE49-F238E27FC236}">
                <a16:creationId xmlns:a16="http://schemas.microsoft.com/office/drawing/2014/main" id="{C9285729-D7C0-7352-EB86-A762B6F10608}"/>
              </a:ext>
            </a:extLst>
          </p:cNvPr>
          <p:cNvPicPr>
            <a:picLocks noChangeAspect="1"/>
          </p:cNvPicPr>
          <p:nvPr userDrawn="1"/>
        </p:nvPicPr>
        <p:blipFill>
          <a:blip r:embed="rId2"/>
          <a:stretch>
            <a:fillRect/>
          </a:stretch>
        </p:blipFill>
        <p:spPr>
          <a:xfrm>
            <a:off x="6581510" y="2390775"/>
            <a:ext cx="4364567" cy="3273425"/>
          </a:xfrm>
          <a:prstGeom prst="rect">
            <a:avLst/>
          </a:prstGeom>
        </p:spPr>
      </p:pic>
      <p:pic>
        <p:nvPicPr>
          <p:cNvPr id="12" name="Content Placeholder 11" descr="A computer screen with a person in the center&#10;&#10;AI-generated content may be incorrect.">
            <a:extLst>
              <a:ext uri="{FF2B5EF4-FFF2-40B4-BE49-F238E27FC236}">
                <a16:creationId xmlns:a16="http://schemas.microsoft.com/office/drawing/2014/main" id="{F51448E5-7FC9-85AA-FDE4-F74110FD15A2}"/>
              </a:ext>
            </a:extLst>
          </p:cNvPr>
          <p:cNvPicPr>
            <a:picLocks noChangeAspect="1"/>
          </p:cNvPicPr>
          <p:nvPr userDrawn="1"/>
        </p:nvPicPr>
        <p:blipFill>
          <a:blip r:embed="rId3"/>
          <a:stretch>
            <a:fillRect/>
          </a:stretch>
        </p:blipFill>
        <p:spPr>
          <a:xfrm>
            <a:off x="1236398" y="2390775"/>
            <a:ext cx="4364567" cy="3273425"/>
          </a:xfrm>
          <a:prstGeom prst="rect">
            <a:avLst/>
          </a:prstGeom>
        </p:spPr>
      </p:pic>
    </p:spTree>
    <p:extLst>
      <p:ext uri="{BB962C8B-B14F-4D97-AF65-F5344CB8AC3E}">
        <p14:creationId xmlns:p14="http://schemas.microsoft.com/office/powerpoint/2010/main" val="25215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2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B55FE12-04E2-2D8B-AAFF-6CE183289C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992379" y="226965"/>
            <a:ext cx="1844461" cy="1753077"/>
          </a:xfrm>
          <a:prstGeom prst="rect">
            <a:avLst/>
          </a:prstGeom>
        </p:spPr>
      </p:pic>
    </p:spTree>
    <p:extLst>
      <p:ext uri="{BB962C8B-B14F-4D97-AF65-F5344CB8AC3E}">
        <p14:creationId xmlns:p14="http://schemas.microsoft.com/office/powerpoint/2010/main" val="248514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83DEACB8-6BEB-5773-0743-D1CC5A726B0F}"/>
              </a:ext>
            </a:extLst>
          </p:cNvPr>
          <p:cNvGrpSpPr/>
          <p:nvPr userDrawn="1"/>
        </p:nvGrpSpPr>
        <p:grpSpPr>
          <a:xfrm>
            <a:off x="864387" y="2414131"/>
            <a:ext cx="604007" cy="2646891"/>
            <a:chOff x="771787" y="2414131"/>
            <a:chExt cx="604007" cy="2646891"/>
          </a:xfrm>
        </p:grpSpPr>
        <p:pic>
          <p:nvPicPr>
            <p:cNvPr id="8" name="Picture 7">
              <a:extLst>
                <a:ext uri="{FF2B5EF4-FFF2-40B4-BE49-F238E27FC236}">
                  <a16:creationId xmlns:a16="http://schemas.microsoft.com/office/drawing/2014/main" id="{9E37DEAA-927B-2ACB-1187-F694B6927BD8}"/>
                </a:ext>
                <a:ext uri="{C183D7F6-B498-43B3-948B-1728B52AA6E4}">
                  <adec:decorative xmlns:adec="http://schemas.microsoft.com/office/drawing/2017/decorative" val="1"/>
                </a:ext>
              </a:extLst>
            </p:cNvPr>
            <p:cNvPicPr>
              <a:picLocks noChangeAspect="1"/>
            </p:cNvPicPr>
            <p:nvPr/>
          </p:nvPicPr>
          <p:blipFill>
            <a:blip r:embed="rId2"/>
            <a:srcRect l="-14873" t="-11756" r="-17236" b="-18768"/>
            <a:stretch/>
          </p:blipFill>
          <p:spPr>
            <a:xfrm>
              <a:off x="771787" y="2414131"/>
              <a:ext cx="604007" cy="596762"/>
            </a:xfrm>
            <a:prstGeom prst="rect">
              <a:avLst/>
            </a:prstGeom>
          </p:spPr>
        </p:pic>
        <p:pic>
          <p:nvPicPr>
            <p:cNvPr id="9" name="Picture 8">
              <a:extLst>
                <a:ext uri="{FF2B5EF4-FFF2-40B4-BE49-F238E27FC236}">
                  <a16:creationId xmlns:a16="http://schemas.microsoft.com/office/drawing/2014/main" id="{A8CDC15A-8813-F3D8-0A3B-257DDBCA1E07}"/>
                </a:ext>
                <a:ext uri="{C183D7F6-B498-43B3-948B-1728B52AA6E4}">
                  <adec:decorative xmlns:adec="http://schemas.microsoft.com/office/drawing/2017/decorative" val="1"/>
                </a:ext>
              </a:extLst>
            </p:cNvPr>
            <p:cNvPicPr>
              <a:picLocks noChangeAspect="1"/>
            </p:cNvPicPr>
            <p:nvPr/>
          </p:nvPicPr>
          <p:blipFill>
            <a:blip r:embed="rId3"/>
            <a:srcRect l="-14873" t="-6703" r="-17236" b="-18147"/>
            <a:stretch/>
          </p:blipFill>
          <p:spPr>
            <a:xfrm>
              <a:off x="771787" y="3123453"/>
              <a:ext cx="604007" cy="570817"/>
            </a:xfrm>
            <a:prstGeom prst="rect">
              <a:avLst/>
            </a:prstGeom>
          </p:spPr>
        </p:pic>
        <p:pic>
          <p:nvPicPr>
            <p:cNvPr id="11" name="Picture 10">
              <a:extLst>
                <a:ext uri="{FF2B5EF4-FFF2-40B4-BE49-F238E27FC236}">
                  <a16:creationId xmlns:a16="http://schemas.microsoft.com/office/drawing/2014/main" id="{0884E011-FA35-1EB3-9E67-29DF7E334B52}"/>
                </a:ext>
                <a:ext uri="{C183D7F6-B498-43B3-948B-1728B52AA6E4}">
                  <adec:decorative xmlns:adec="http://schemas.microsoft.com/office/drawing/2017/decorative" val="1"/>
                </a:ext>
              </a:extLst>
            </p:cNvPr>
            <p:cNvPicPr>
              <a:picLocks noChangeAspect="1"/>
            </p:cNvPicPr>
            <p:nvPr/>
          </p:nvPicPr>
          <p:blipFill>
            <a:blip r:embed="rId4"/>
            <a:srcRect l="-15022" t="-7398" r="-18411" b="-18704"/>
            <a:stretch/>
          </p:blipFill>
          <p:spPr>
            <a:xfrm>
              <a:off x="771787" y="3806829"/>
              <a:ext cx="604007" cy="570817"/>
            </a:xfrm>
            <a:prstGeom prst="rect">
              <a:avLst/>
            </a:prstGeom>
          </p:spPr>
        </p:pic>
        <p:pic>
          <p:nvPicPr>
            <p:cNvPr id="12" name="Picture 11">
              <a:extLst>
                <a:ext uri="{FF2B5EF4-FFF2-40B4-BE49-F238E27FC236}">
                  <a16:creationId xmlns:a16="http://schemas.microsoft.com/office/drawing/2014/main" id="{9B38CBDF-CDB4-75C7-AF8A-700A0F590E3B}"/>
                </a:ext>
                <a:ext uri="{C183D7F6-B498-43B3-948B-1728B52AA6E4}">
                  <adec:decorative xmlns:adec="http://schemas.microsoft.com/office/drawing/2017/decorative" val="1"/>
                </a:ext>
              </a:extLst>
            </p:cNvPr>
            <p:cNvPicPr>
              <a:picLocks noChangeAspect="1"/>
            </p:cNvPicPr>
            <p:nvPr/>
          </p:nvPicPr>
          <p:blipFill>
            <a:blip r:embed="rId5"/>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187663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9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78755375-1836-AC84-F626-CFB0E1525A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434" b="14072"/>
          <a:stretch>
            <a:fillRect/>
          </a:stretch>
        </p:blipFill>
        <p:spPr>
          <a:xfrm>
            <a:off x="516993" y="2862935"/>
            <a:ext cx="1614365" cy="1614364"/>
          </a:xfrm>
          <a:prstGeom prst="ellipse">
            <a:avLst/>
          </a:prstGeom>
        </p:spPr>
      </p:pic>
      <p:pic>
        <p:nvPicPr>
          <p:cNvPr id="15" name="Picture 14">
            <a:extLst>
              <a:ext uri="{FF2B5EF4-FFF2-40B4-BE49-F238E27FC236}">
                <a16:creationId xmlns:a16="http://schemas.microsoft.com/office/drawing/2014/main" id="{1EF5CB9B-F35B-EBCB-6F56-1E1559EA6C8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7532" t="13195" r="8602" b="13193"/>
          <a:stretch>
            <a:fillRect/>
          </a:stretch>
        </p:blipFill>
        <p:spPr>
          <a:xfrm>
            <a:off x="2833644" y="3166354"/>
            <a:ext cx="1614365" cy="1614364"/>
          </a:xfrm>
          <a:prstGeom prst="ellipse">
            <a:avLst/>
          </a:prstGeom>
        </p:spPr>
      </p:pic>
      <p:pic>
        <p:nvPicPr>
          <p:cNvPr id="16" name="Picture 15">
            <a:extLst>
              <a:ext uri="{FF2B5EF4-FFF2-40B4-BE49-F238E27FC236}">
                <a16:creationId xmlns:a16="http://schemas.microsoft.com/office/drawing/2014/main" id="{7663D76C-DF46-B53E-78AD-8FA0B49B24E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296" y="1822297"/>
            <a:ext cx="1614364" cy="1614364"/>
          </a:xfrm>
          <a:prstGeom prst="ellipse">
            <a:avLst/>
          </a:prstGeom>
        </p:spPr>
      </p:pic>
      <p:pic>
        <p:nvPicPr>
          <p:cNvPr id="19" name="Picture 18">
            <a:extLst>
              <a:ext uri="{FF2B5EF4-FFF2-40B4-BE49-F238E27FC236}">
                <a16:creationId xmlns:a16="http://schemas.microsoft.com/office/drawing/2014/main" id="{9DADFC1F-D8E1-F26F-3320-A557922775F1}"/>
              </a:ext>
              <a:ext uri="{C183D7F6-B498-43B3-948B-1728B52AA6E4}">
                <adec:decorative xmlns:adec="http://schemas.microsoft.com/office/drawing/2017/decorative" val="1"/>
              </a:ext>
            </a:extLst>
          </p:cNvPr>
          <p:cNvPicPr>
            <a:picLocks noChangeAspect="1"/>
          </p:cNvPicPr>
          <p:nvPr userDrawn="1"/>
        </p:nvPicPr>
        <p:blipFill>
          <a:blip r:embed="rId5"/>
          <a:srcRect l="1765" t="481" r="-588" b="21154"/>
          <a:stretch>
            <a:fillRect/>
          </a:stretch>
        </p:blipFill>
        <p:spPr>
          <a:xfrm>
            <a:off x="7466947" y="3171666"/>
            <a:ext cx="1595373" cy="1549749"/>
          </a:xfrm>
          <a:prstGeom prst="ellipse">
            <a:avLst/>
          </a:prstGeom>
        </p:spPr>
      </p:pic>
      <p:pic>
        <p:nvPicPr>
          <p:cNvPr id="7" name="Picture 2">
            <a:extLst>
              <a:ext uri="{FF2B5EF4-FFF2-40B4-BE49-F238E27FC236}">
                <a16:creationId xmlns:a16="http://schemas.microsoft.com/office/drawing/2014/main" id="{06E4B7C5-9645-4D84-F20D-6CD1770BD8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2947" b="8594"/>
          <a:stretch>
            <a:fillRect/>
          </a:stretch>
        </p:blipFill>
        <p:spPr bwMode="auto">
          <a:xfrm>
            <a:off x="9783600" y="2862935"/>
            <a:ext cx="1614365" cy="15700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3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descr="A collage of several rectangular objects&#10;&#10;AI-generated content may be incorrect.">
            <a:extLst>
              <a:ext uri="{FF2B5EF4-FFF2-40B4-BE49-F238E27FC236}">
                <a16:creationId xmlns:a16="http://schemas.microsoft.com/office/drawing/2014/main" id="{6F433E8C-138D-EB41-5D24-4BD6F6B08447}"/>
              </a:ext>
            </a:extLst>
          </p:cNvPr>
          <p:cNvPicPr>
            <a:picLocks noChangeAspect="1"/>
          </p:cNvPicPr>
          <p:nvPr userDrawn="1"/>
        </p:nvPicPr>
        <p:blipFill>
          <a:blip r:embed="rId2"/>
          <a:stretch>
            <a:fillRect/>
          </a:stretch>
        </p:blipFill>
        <p:spPr>
          <a:xfrm>
            <a:off x="511436" y="1328630"/>
            <a:ext cx="11169125" cy="4746649"/>
          </a:xfrm>
          <a:prstGeom prst="rect">
            <a:avLst/>
          </a:prstGeom>
        </p:spPr>
      </p:pic>
    </p:spTree>
    <p:extLst>
      <p:ext uri="{BB962C8B-B14F-4D97-AF65-F5344CB8AC3E}">
        <p14:creationId xmlns:p14="http://schemas.microsoft.com/office/powerpoint/2010/main" val="342032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 H2">
    <p:spTree>
      <p:nvGrpSpPr>
        <p:cNvPr id="1" name=""/>
        <p:cNvGrpSpPr/>
        <p:nvPr/>
      </p:nvGrpSpPr>
      <p:grpSpPr>
        <a:xfrm>
          <a:off x="0" y="0"/>
          <a:ext cx="0" cy="0"/>
          <a:chOff x="0" y="0"/>
          <a:chExt cx="0" cy="0"/>
        </a:xfrm>
      </p:grpSpPr>
      <p:pic>
        <p:nvPicPr>
          <p:cNvPr id="12" name="Picture 11" descr="A yellow rectangular object with a black border&#10;&#10;AI-generated content may be incorrect.">
            <a:extLst>
              <a:ext uri="{FF2B5EF4-FFF2-40B4-BE49-F238E27FC236}">
                <a16:creationId xmlns:a16="http://schemas.microsoft.com/office/drawing/2014/main" id="{3CF09F61-1A3B-F4A1-87F5-36E3636FB5B1}"/>
              </a:ext>
            </a:extLst>
          </p:cNvPr>
          <p:cNvPicPr>
            <a:picLocks noChangeAspect="1"/>
          </p:cNvPicPr>
          <p:nvPr userDrawn="1"/>
        </p:nvPicPr>
        <p:blipFill>
          <a:blip r:embed="rId2"/>
          <a:stretch>
            <a:fillRect/>
          </a:stretch>
        </p:blipFill>
        <p:spPr>
          <a:xfrm>
            <a:off x="838097" y="1602035"/>
            <a:ext cx="10515702" cy="4042796"/>
          </a:xfrm>
          <a:prstGeom prst="rect">
            <a:avLst/>
          </a:prstGeom>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3200400" y="2047240"/>
            <a:ext cx="5257698" cy="3152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72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61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6A02969-6C1E-A97F-5C54-B6FBC1436EEA}"/>
              </a:ext>
            </a:extLst>
          </p:cNvPr>
          <p:cNvPicPr>
            <a:picLocks noChangeAspect="1"/>
          </p:cNvPicPr>
          <p:nvPr userDrawn="1"/>
        </p:nvPicPr>
        <p:blipFill>
          <a:blip r:embed="rId2"/>
          <a:stretch>
            <a:fillRect/>
          </a:stretch>
        </p:blipFill>
        <p:spPr>
          <a:xfrm>
            <a:off x="937983" y="1912075"/>
            <a:ext cx="10316031" cy="3106965"/>
          </a:xfrm>
          <a:prstGeom prst="rect">
            <a:avLst/>
          </a:prstGeom>
        </p:spPr>
      </p:pic>
    </p:spTree>
    <p:extLst>
      <p:ext uri="{BB962C8B-B14F-4D97-AF65-F5344CB8AC3E}">
        <p14:creationId xmlns:p14="http://schemas.microsoft.com/office/powerpoint/2010/main" val="331883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2">
            <a:extLst>
              <a:ext uri="{FF2B5EF4-FFF2-40B4-BE49-F238E27FC236}">
                <a16:creationId xmlns:a16="http://schemas.microsoft.com/office/drawing/2014/main" id="{555F759B-EBC8-5C3A-4B9C-B5BB189B69E7}"/>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4293" y="1764689"/>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8AC59D-7D52-E84E-5E0D-67A8FC79B25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63818" y="3114168"/>
            <a:ext cx="1166410" cy="1137943"/>
          </a:xfrm>
          <a:prstGeom prst="rect">
            <a:avLst/>
          </a:prstGeom>
        </p:spPr>
      </p:pic>
    </p:spTree>
    <p:extLst>
      <p:ext uri="{BB962C8B-B14F-4D97-AF65-F5344CB8AC3E}">
        <p14:creationId xmlns:p14="http://schemas.microsoft.com/office/powerpoint/2010/main" val="90101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D7765AB-9BF4-E808-CC93-A39D527D8B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2417" y="1953447"/>
            <a:ext cx="2897213" cy="2691319"/>
          </a:xfrm>
          <a:prstGeom prst="rect">
            <a:avLst/>
          </a:prstGeom>
        </p:spPr>
      </p:pic>
    </p:spTree>
    <p:extLst>
      <p:ext uri="{BB962C8B-B14F-4D97-AF65-F5344CB8AC3E}">
        <p14:creationId xmlns:p14="http://schemas.microsoft.com/office/powerpoint/2010/main" val="147576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mailto:ncademi@usu.ed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ncademi.or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27"/>
          <a:srcRect/>
          <a:stretch/>
        </p:blipFill>
        <p:spPr>
          <a:xfrm>
            <a:off x="637951" y="6183478"/>
            <a:ext cx="2514600" cy="50292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7533805"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9"/>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9" r:id="rId4"/>
    <p:sldLayoutId id="2147483668" r:id="rId5"/>
    <p:sldLayoutId id="2147483666" r:id="rId6"/>
    <p:sldLayoutId id="2147483667" r:id="rId7"/>
    <p:sldLayoutId id="2147483665" r:id="rId8"/>
    <p:sldLayoutId id="2147483664" r:id="rId9"/>
    <p:sldLayoutId id="2147483671" r:id="rId10"/>
    <p:sldLayoutId id="2147483663" r:id="rId11"/>
    <p:sldLayoutId id="2147483651" r:id="rId12"/>
    <p:sldLayoutId id="2147483661" r:id="rId13"/>
    <p:sldLayoutId id="2147483652" r:id="rId14"/>
    <p:sldLayoutId id="2147483653" r:id="rId15"/>
    <p:sldLayoutId id="2147483672" r:id="rId16"/>
    <p:sldLayoutId id="2147483670" r:id="rId17"/>
    <p:sldLayoutId id="2147483662" r:id="rId18"/>
    <p:sldLayoutId id="2147483654" r:id="rId19"/>
    <p:sldLayoutId id="2147483655" r:id="rId20"/>
    <p:sldLayoutId id="2147483660" r:id="rId21"/>
    <p:sldLayoutId id="2147483656" r:id="rId22"/>
    <p:sldLayoutId id="2147483657" r:id="rId23"/>
    <p:sldLayoutId id="2147483658" r:id="rId24"/>
    <p:sldLayoutId id="2147483659" r:id="rId25"/>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IZAvQWGyDE?feature=oembed"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deralregister.gov/documents/2024/04/24/2024-07758/nondiscrimination-on-the-basis-of-disability-accessibility-of-web-information-and-services-of-st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ncademi.org/resources/publications/roadmap/"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bit.ly/qi-webinar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ncademi.org/quality-indicators/d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ncademi.org/resources/publications/procurement/"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ncademi.org/resources/topics/accessible-content-creation/"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ncademi.org/quality-indicators/implementation/readiness/"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mailto:ncademi@usu.edu" TargetMode="External"/><Relationship Id="rId2" Type="http://schemas.openxmlformats.org/officeDocument/2006/relationships/hyperlink" Target="https://ncademi.org" TargetMode="Externa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hyperlink" Target="https://ncademi.org/newsletter/" TargetMode="External"/><Relationship Id="rId4" Type="http://schemas.openxmlformats.org/officeDocument/2006/relationships/hyperlink" Target="https://www.linkedin.com/company/ncadem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mailto:ncademi@usu.edu"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4.xml"/><Relationship Id="rId6" Type="http://schemas.openxmlformats.org/officeDocument/2006/relationships/hyperlink" Target="https://ncademi.org/" TargetMode="External"/><Relationship Id="rId5" Type="http://schemas.openxmlformats.org/officeDocument/2006/relationships/image" Target="../media/image1.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hyperlink" Target="https://ncademi.org/events/webinars/qi-webinar-series/session2/" TargetMode="Externa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a:xfrm>
            <a:off x="1524000" y="1053684"/>
            <a:ext cx="9144000" cy="1966693"/>
          </a:xfrm>
        </p:spPr>
        <p:txBody>
          <a:bodyPr/>
          <a:lstStyle/>
          <a:p>
            <a:r>
              <a:rPr lang="en-US"/>
              <a:t>Powering Access Through Systemic Action</a:t>
            </a: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a:xfrm>
            <a:off x="1223682" y="3147244"/>
            <a:ext cx="9744635" cy="1380760"/>
          </a:xfrm>
        </p:spPr>
        <p:txBody>
          <a:bodyPr/>
          <a:lstStyle/>
          <a:p>
            <a:r>
              <a:rPr lang="en-US" sz="3600"/>
              <a:t>Webinar 3 of 6: Quality Indicators for Accessible Digital Educational Materials</a:t>
            </a:r>
          </a:p>
          <a:p>
            <a:r>
              <a:rPr lang="en-US"/>
              <a:t>November 6, 2025</a:t>
            </a:r>
          </a:p>
        </p:txBody>
      </p:sp>
    </p:spTree>
    <p:extLst>
      <p:ext uri="{BB962C8B-B14F-4D97-AF65-F5344CB8AC3E}">
        <p14:creationId xmlns:p14="http://schemas.microsoft.com/office/powerpoint/2010/main" val="95938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4E9E-0893-80F0-4EA7-84D0E9BEED4D}"/>
              </a:ext>
            </a:extLst>
          </p:cNvPr>
          <p:cNvSpPr>
            <a:spLocks noGrp="1"/>
          </p:cNvSpPr>
          <p:nvPr>
            <p:ph type="title"/>
          </p:nvPr>
        </p:nvSpPr>
        <p:spPr/>
        <p:txBody>
          <a:bodyPr/>
          <a:lstStyle/>
          <a:p>
            <a:r>
              <a:rPr lang="en-US"/>
              <a:t>Recall the Two Sets of Quality Indicators</a:t>
            </a:r>
          </a:p>
        </p:txBody>
      </p:sp>
      <p:sp>
        <p:nvSpPr>
          <p:cNvPr id="9" name="Text Placeholder 8">
            <a:extLst>
              <a:ext uri="{FF2B5EF4-FFF2-40B4-BE49-F238E27FC236}">
                <a16:creationId xmlns:a16="http://schemas.microsoft.com/office/drawing/2014/main" id="{99200D22-7C59-12A9-A180-3626FAAD6E6E}"/>
              </a:ext>
            </a:extLst>
          </p:cNvPr>
          <p:cNvSpPr>
            <a:spLocks noGrp="1"/>
          </p:cNvSpPr>
          <p:nvPr>
            <p:ph type="body" idx="1"/>
          </p:nvPr>
        </p:nvSpPr>
        <p:spPr>
          <a:xfrm>
            <a:off x="614163" y="1727253"/>
            <a:ext cx="5807592" cy="596762"/>
          </a:xfrm>
        </p:spPr>
        <p:txBody>
          <a:bodyPr/>
          <a:lstStyle/>
          <a:p>
            <a:pPr algn="ctr"/>
            <a:r>
              <a:rPr lang="en-US" sz="2600"/>
              <a:t>Accessible Digital Materials (DM)</a:t>
            </a:r>
          </a:p>
        </p:txBody>
      </p:sp>
      <p:sp>
        <p:nvSpPr>
          <p:cNvPr id="10" name="Text Placeholder 9">
            <a:extLst>
              <a:ext uri="{FF2B5EF4-FFF2-40B4-BE49-F238E27FC236}">
                <a16:creationId xmlns:a16="http://schemas.microsoft.com/office/drawing/2014/main" id="{1F7E4F06-8043-DFB9-2A34-B144D5B753A8}"/>
              </a:ext>
            </a:extLst>
          </p:cNvPr>
          <p:cNvSpPr>
            <a:spLocks noGrp="1"/>
          </p:cNvSpPr>
          <p:nvPr>
            <p:ph type="body" sz="quarter" idx="3"/>
          </p:nvPr>
        </p:nvSpPr>
        <p:spPr>
          <a:xfrm>
            <a:off x="6029699" y="1727253"/>
            <a:ext cx="5417049" cy="596762"/>
          </a:xfrm>
        </p:spPr>
        <p:txBody>
          <a:bodyPr/>
          <a:lstStyle/>
          <a:p>
            <a:pPr algn="ctr"/>
            <a:r>
              <a:rPr lang="en-US" sz="2600"/>
              <a:t>Accessible Formats (AF)</a:t>
            </a:r>
          </a:p>
        </p:txBody>
      </p:sp>
    </p:spTree>
    <p:extLst>
      <p:ext uri="{BB962C8B-B14F-4D97-AF65-F5344CB8AC3E}">
        <p14:creationId xmlns:p14="http://schemas.microsoft.com/office/powerpoint/2010/main" val="351809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A0FEF9-7FA0-803A-E71E-50D3BB0A3914}"/>
              </a:ext>
            </a:extLst>
          </p:cNvPr>
          <p:cNvSpPr>
            <a:spLocks noGrp="1"/>
          </p:cNvSpPr>
          <p:nvPr>
            <p:ph type="title"/>
          </p:nvPr>
        </p:nvSpPr>
        <p:spPr>
          <a:xfrm>
            <a:off x="1471960" y="1213512"/>
            <a:ext cx="6807336" cy="3336453"/>
          </a:xfrm>
        </p:spPr>
        <p:txBody>
          <a:bodyPr/>
          <a:lstStyle/>
          <a:p>
            <a:r>
              <a:rPr lang="en-US"/>
              <a:t>What do we mean by digital accessibility?</a:t>
            </a:r>
          </a:p>
        </p:txBody>
      </p:sp>
    </p:spTree>
    <p:extLst>
      <p:ext uri="{BB962C8B-B14F-4D97-AF65-F5344CB8AC3E}">
        <p14:creationId xmlns:p14="http://schemas.microsoft.com/office/powerpoint/2010/main" val="32101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BF7B-F5B6-5536-92AC-B6B7F5FF4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632F1C-0F19-DB0D-9D99-15D75DE1429E}"/>
              </a:ext>
            </a:extLst>
          </p:cNvPr>
          <p:cNvSpPr>
            <a:spLocks noGrp="1"/>
          </p:cNvSpPr>
          <p:nvPr>
            <p:ph type="title"/>
          </p:nvPr>
        </p:nvSpPr>
        <p:spPr/>
        <p:txBody>
          <a:bodyPr/>
          <a:lstStyle/>
          <a:p>
            <a:r>
              <a:rPr lang="en-US"/>
              <a:t>Equally Effective and Equally Integrated</a:t>
            </a:r>
          </a:p>
        </p:txBody>
      </p:sp>
      <p:sp>
        <p:nvSpPr>
          <p:cNvPr id="4" name="Content Placeholder 5">
            <a:extLst>
              <a:ext uri="{FF2B5EF4-FFF2-40B4-BE49-F238E27FC236}">
                <a16:creationId xmlns:a16="http://schemas.microsoft.com/office/drawing/2014/main" id="{5D9967B2-0545-F3D5-1B13-2ACB40E88C14}"/>
              </a:ext>
            </a:extLst>
          </p:cNvPr>
          <p:cNvSpPr txBox="1">
            <a:spLocks/>
          </p:cNvSpPr>
          <p:nvPr/>
        </p:nvSpPr>
        <p:spPr>
          <a:xfrm>
            <a:off x="838200" y="1750335"/>
            <a:ext cx="6724301" cy="418863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400" b="1"/>
              <a:t>Timeliness</a:t>
            </a:r>
            <a:r>
              <a:rPr lang="en-US" sz="2400"/>
              <a:t>: Materials are available when instruction begins.</a:t>
            </a:r>
          </a:p>
          <a:p>
            <a:pPr>
              <a:spcBef>
                <a:spcPts val="0"/>
              </a:spcBef>
              <a:spcAft>
                <a:spcPts val="1200"/>
              </a:spcAft>
            </a:pPr>
            <a:r>
              <a:rPr lang="en-US" sz="2400" b="1"/>
              <a:t>Privacy</a:t>
            </a:r>
            <a:r>
              <a:rPr lang="en-US" sz="2400"/>
              <a:t>: Students access materials without sharing credentials or relying on others.</a:t>
            </a:r>
          </a:p>
          <a:p>
            <a:pPr>
              <a:spcBef>
                <a:spcPts val="0"/>
              </a:spcBef>
              <a:spcAft>
                <a:spcPts val="1200"/>
              </a:spcAft>
            </a:pPr>
            <a:r>
              <a:rPr lang="en-US" sz="2400" b="1"/>
              <a:t>Independence</a:t>
            </a:r>
            <a:r>
              <a:rPr lang="en-US" sz="2400"/>
              <a:t>: Students can use materials on their own, without intermediaries.</a:t>
            </a:r>
          </a:p>
          <a:p>
            <a:pPr>
              <a:spcBef>
                <a:spcPts val="0"/>
              </a:spcBef>
              <a:spcAft>
                <a:spcPts val="1200"/>
              </a:spcAft>
            </a:pPr>
            <a:r>
              <a:rPr lang="en-US" sz="2400" b="1"/>
              <a:t>Ease of use</a:t>
            </a:r>
            <a:r>
              <a:rPr lang="en-US" sz="2400"/>
              <a:t>: Materials work seamlessly with assistive technology.</a:t>
            </a:r>
          </a:p>
        </p:txBody>
      </p:sp>
      <p:pic>
        <p:nvPicPr>
          <p:cNvPr id="3" name="Picture 2" descr="Icon representing accessible materials ">
            <a:extLst>
              <a:ext uri="{FF2B5EF4-FFF2-40B4-BE49-F238E27FC236}">
                <a16:creationId xmlns:a16="http://schemas.microsoft.com/office/drawing/2014/main" id="{3E3BA000-8A19-F7E0-61DE-569AC978B2B0}"/>
              </a:ext>
            </a:extLst>
          </p:cNvPr>
          <p:cNvPicPr>
            <a:picLocks noChangeAspect="1"/>
          </p:cNvPicPr>
          <p:nvPr/>
        </p:nvPicPr>
        <p:blipFill>
          <a:blip r:embed="rId3"/>
          <a:srcRect l="11528" t="9944" r="8894" b="8618"/>
          <a:stretch>
            <a:fillRect/>
          </a:stretch>
        </p:blipFill>
        <p:spPr>
          <a:xfrm>
            <a:off x="7906322" y="1978429"/>
            <a:ext cx="3330407" cy="3408218"/>
          </a:xfrm>
          <a:prstGeom prst="rect">
            <a:avLst/>
          </a:prstGeom>
        </p:spPr>
      </p:pic>
    </p:spTree>
    <p:extLst>
      <p:ext uri="{BB962C8B-B14F-4D97-AF65-F5344CB8AC3E}">
        <p14:creationId xmlns:p14="http://schemas.microsoft.com/office/powerpoint/2010/main" val="10748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DF12-102F-495D-B7B3-18F4600FF0A4}"/>
              </a:ext>
            </a:extLst>
          </p:cNvPr>
          <p:cNvSpPr>
            <a:spLocks noGrp="1"/>
          </p:cNvSpPr>
          <p:nvPr>
            <p:ph type="title"/>
          </p:nvPr>
        </p:nvSpPr>
        <p:spPr/>
        <p:txBody>
          <a:bodyPr/>
          <a:lstStyle/>
          <a:p>
            <a:r>
              <a:rPr lang="en-US"/>
              <a:t>Digital Accessibility in Action in 2008</a:t>
            </a:r>
            <a:endParaRPr lang="en-US">
              <a:solidFill>
                <a:srgbClr val="000000"/>
              </a:solidFill>
            </a:endParaRPr>
          </a:p>
        </p:txBody>
      </p:sp>
      <p:pic>
        <p:nvPicPr>
          <p:cNvPr id="4" name="Online Media 3" title="Tyler shows us his Science book">
            <a:hlinkClick r:id="" action="ppaction://noaction"/>
            <a:extLst>
              <a:ext uri="{FF2B5EF4-FFF2-40B4-BE49-F238E27FC236}">
                <a16:creationId xmlns:a16="http://schemas.microsoft.com/office/drawing/2014/main" id="{076E503E-AA24-9353-9CDE-349A8D03D95D}"/>
              </a:ext>
            </a:extLst>
          </p:cNvPr>
          <p:cNvPicPr>
            <a:picLocks noGrp="1" noRot="1" noChangeAspect="1"/>
          </p:cNvPicPr>
          <p:nvPr>
            <p:ph idx="1"/>
            <a:videoFile r:link="rId1"/>
          </p:nvPr>
        </p:nvPicPr>
        <p:blipFill>
          <a:blip r:embed="rId4"/>
          <a:stretch>
            <a:fillRect/>
          </a:stretch>
        </p:blipFill>
        <p:spPr>
          <a:xfrm>
            <a:off x="2538413" y="1779588"/>
            <a:ext cx="7113587" cy="4019550"/>
          </a:xfrm>
          <a:prstGeom prst="rect">
            <a:avLst/>
          </a:prstGeom>
        </p:spPr>
      </p:pic>
    </p:spTree>
    <p:extLst>
      <p:ext uri="{BB962C8B-B14F-4D97-AF65-F5344CB8AC3E}">
        <p14:creationId xmlns:p14="http://schemas.microsoft.com/office/powerpoint/2010/main" val="154023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08825-1B8A-33A5-772D-97E57FE2800A}"/>
              </a:ext>
            </a:extLst>
          </p:cNvPr>
          <p:cNvSpPr>
            <a:spLocks noGrp="1"/>
          </p:cNvSpPr>
          <p:nvPr>
            <p:ph type="title"/>
          </p:nvPr>
        </p:nvSpPr>
        <p:spPr/>
        <p:txBody>
          <a:bodyPr/>
          <a:lstStyle/>
          <a:p>
            <a:r>
              <a:rPr lang="en-US"/>
              <a:t>QIs for Accessible Digital Materials (DM)</a:t>
            </a:r>
          </a:p>
        </p:txBody>
      </p:sp>
      <p:sp>
        <p:nvSpPr>
          <p:cNvPr id="5" name="Content Placeholder 4">
            <a:extLst>
              <a:ext uri="{FF2B5EF4-FFF2-40B4-BE49-F238E27FC236}">
                <a16:creationId xmlns:a16="http://schemas.microsoft.com/office/drawing/2014/main" id="{8CBD980A-3AC0-D162-F81A-13E90A2080F2}"/>
              </a:ext>
            </a:extLst>
          </p:cNvPr>
          <p:cNvSpPr>
            <a:spLocks noGrp="1"/>
          </p:cNvSpPr>
          <p:nvPr>
            <p:ph idx="1"/>
          </p:nvPr>
        </p:nvSpPr>
        <p:spPr>
          <a:xfrm>
            <a:off x="838200" y="1658373"/>
            <a:ext cx="10515600" cy="4018584"/>
          </a:xfrm>
        </p:spPr>
        <p:txBody>
          <a:bodyPr vert="horz" lIns="91440" tIns="45720" rIns="91440" bIns="45720" rtlCol="0" anchor="t">
            <a:noAutofit/>
          </a:bodyPr>
          <a:lstStyle/>
          <a:p>
            <a:pPr>
              <a:spcBef>
                <a:spcPts val="0"/>
              </a:spcBef>
            </a:pPr>
            <a:r>
              <a:rPr lang="en-US" sz="2400"/>
              <a:t>Offer guidance on providing accessible digital materials through:</a:t>
            </a:r>
          </a:p>
          <a:p>
            <a:pPr lvl="1">
              <a:spcBef>
                <a:spcPts val="0"/>
              </a:spcBef>
            </a:pPr>
            <a:r>
              <a:rPr lang="en-US" sz="2400"/>
              <a:t>Procurement</a:t>
            </a:r>
          </a:p>
          <a:p>
            <a:pPr lvl="1">
              <a:spcBef>
                <a:spcPts val="0"/>
              </a:spcBef>
            </a:pPr>
            <a:r>
              <a:rPr lang="en-US" sz="2400"/>
              <a:t>Educator selection</a:t>
            </a:r>
          </a:p>
          <a:p>
            <a:pPr lvl="1">
              <a:spcBef>
                <a:spcPts val="0"/>
              </a:spcBef>
              <a:spcAft>
                <a:spcPts val="1200"/>
              </a:spcAft>
            </a:pPr>
            <a:r>
              <a:rPr lang="en-US" sz="2400"/>
              <a:t>Educator creation</a:t>
            </a:r>
          </a:p>
          <a:p>
            <a:pPr>
              <a:spcBef>
                <a:spcPts val="0"/>
              </a:spcBef>
              <a:spcAft>
                <a:spcPts val="1200"/>
              </a:spcAft>
            </a:pPr>
            <a:r>
              <a:rPr lang="en-US" sz="2400"/>
              <a:t>Incorporate leadership, training, continuous improvement, and sustainability.</a:t>
            </a:r>
          </a:p>
          <a:p>
            <a:pPr>
              <a:spcBef>
                <a:spcPts val="0"/>
              </a:spcBef>
              <a:spcAft>
                <a:spcPts val="1200"/>
              </a:spcAft>
            </a:pPr>
            <a:r>
              <a:rPr lang="en-US" sz="2400"/>
              <a:t>Are designed with SEA leadership in mind to minimize duplication of effort by LEAs. </a:t>
            </a:r>
          </a:p>
          <a:p>
            <a:pPr>
              <a:spcBef>
                <a:spcPts val="0"/>
              </a:spcBef>
            </a:pPr>
            <a:r>
              <a:rPr lang="en-US" sz="2400"/>
              <a:t>Are directly aligned with the ADA Title II final rule. </a:t>
            </a:r>
          </a:p>
          <a:p>
            <a:endParaRPr lang="en-US"/>
          </a:p>
        </p:txBody>
      </p:sp>
    </p:spTree>
    <p:extLst>
      <p:ext uri="{BB962C8B-B14F-4D97-AF65-F5344CB8AC3E}">
        <p14:creationId xmlns:p14="http://schemas.microsoft.com/office/powerpoint/2010/main" val="108741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334B-CCE5-824F-3959-C606F55C223B}"/>
              </a:ext>
            </a:extLst>
          </p:cNvPr>
          <p:cNvSpPr>
            <a:spLocks noGrp="1"/>
          </p:cNvSpPr>
          <p:nvPr>
            <p:ph type="title"/>
          </p:nvPr>
        </p:nvSpPr>
        <p:spPr/>
        <p:txBody>
          <a:bodyPr/>
          <a:lstStyle/>
          <a:p>
            <a:r>
              <a:rPr lang="en-US" dirty="0"/>
              <a:t>Americans with Disabilities Act</a:t>
            </a:r>
          </a:p>
        </p:txBody>
      </p:sp>
      <p:sp>
        <p:nvSpPr>
          <p:cNvPr id="3" name="Content Placeholder 2">
            <a:extLst>
              <a:ext uri="{FF2B5EF4-FFF2-40B4-BE49-F238E27FC236}">
                <a16:creationId xmlns:a16="http://schemas.microsoft.com/office/drawing/2014/main" id="{F0A6EB04-9D66-B5B8-E74A-25B4B32DA803}"/>
              </a:ext>
            </a:extLst>
          </p:cNvPr>
          <p:cNvSpPr>
            <a:spLocks noGrp="1"/>
          </p:cNvSpPr>
          <p:nvPr>
            <p:ph idx="1"/>
          </p:nvPr>
        </p:nvSpPr>
        <p:spPr>
          <a:xfrm>
            <a:off x="838200" y="1848678"/>
            <a:ext cx="10515600" cy="4383157"/>
          </a:xfrm>
        </p:spPr>
        <p:txBody>
          <a:bodyPr/>
          <a:lstStyle/>
          <a:p>
            <a:pPr fontAlgn="base"/>
            <a:r>
              <a:rPr lang="en-US" dirty="0"/>
              <a:t>ADA provides broad protection against discrimination​</a:t>
            </a:r>
          </a:p>
          <a:p>
            <a:pPr fontAlgn="base"/>
            <a:r>
              <a:rPr lang="en-US" dirty="0"/>
              <a:t>Title II of the ADA aims at state and local government​</a:t>
            </a:r>
          </a:p>
          <a:p>
            <a:pPr fontAlgn="base"/>
            <a:r>
              <a:rPr lang="en-US" u="sng" dirty="0">
                <a:hlinkClick r:id="rId3"/>
              </a:rPr>
              <a:t>New rule</a:t>
            </a:r>
            <a:r>
              <a:rPr lang="en-US" dirty="0"/>
              <a:t> mandates proactive digital accessibility, including in education</a:t>
            </a:r>
          </a:p>
          <a:p>
            <a:endParaRPr lang="en-US" dirty="0"/>
          </a:p>
        </p:txBody>
      </p:sp>
    </p:spTree>
    <p:extLst>
      <p:ext uri="{BB962C8B-B14F-4D97-AF65-F5344CB8AC3E}">
        <p14:creationId xmlns:p14="http://schemas.microsoft.com/office/powerpoint/2010/main" val="195437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687D-D1D0-226A-CE82-B0F38CCABA72}"/>
              </a:ext>
            </a:extLst>
          </p:cNvPr>
          <p:cNvSpPr>
            <a:spLocks noGrp="1"/>
          </p:cNvSpPr>
          <p:nvPr>
            <p:ph type="title"/>
          </p:nvPr>
        </p:nvSpPr>
        <p:spPr/>
        <p:txBody>
          <a:bodyPr/>
          <a:lstStyle/>
          <a:p>
            <a:r>
              <a:rPr lang="en-US"/>
              <a:t>Important Updates</a:t>
            </a:r>
          </a:p>
        </p:txBody>
      </p:sp>
      <p:sp>
        <p:nvSpPr>
          <p:cNvPr id="3" name="Content Placeholder 2">
            <a:extLst>
              <a:ext uri="{FF2B5EF4-FFF2-40B4-BE49-F238E27FC236}">
                <a16:creationId xmlns:a16="http://schemas.microsoft.com/office/drawing/2014/main" id="{93C65073-0B93-6D46-970F-09B5BDAFED73}"/>
              </a:ext>
            </a:extLst>
          </p:cNvPr>
          <p:cNvSpPr>
            <a:spLocks noGrp="1"/>
          </p:cNvSpPr>
          <p:nvPr>
            <p:ph idx="1"/>
          </p:nvPr>
        </p:nvSpPr>
        <p:spPr>
          <a:xfrm>
            <a:off x="838200" y="1658373"/>
            <a:ext cx="9702800" cy="4018584"/>
          </a:xfrm>
        </p:spPr>
        <p:txBody>
          <a:bodyPr vert="horz" lIns="91440" tIns="45720" rIns="91440" bIns="45720" rtlCol="0" anchor="t">
            <a:noAutofit/>
          </a:bodyPr>
          <a:lstStyle/>
          <a:p>
            <a:pPr fontAlgn="base">
              <a:spcBef>
                <a:spcPts val="0"/>
              </a:spcBef>
            </a:pPr>
            <a:r>
              <a:rPr lang="en-US"/>
              <a:t>Technical standards​</a:t>
            </a:r>
          </a:p>
          <a:p>
            <a:pPr lvl="1" fontAlgn="base">
              <a:spcBef>
                <a:spcPts val="0"/>
              </a:spcBef>
            </a:pPr>
            <a:r>
              <a:rPr lang="en-US"/>
              <a:t>Web Content Accessibility Guidelines, 2.1, Level AA​</a:t>
            </a:r>
          </a:p>
          <a:p>
            <a:pPr fontAlgn="base">
              <a:spcBef>
                <a:spcPts val="600"/>
              </a:spcBef>
            </a:pPr>
            <a:r>
              <a:rPr lang="en-US"/>
              <a:t>Conformance timeline</a:t>
            </a:r>
          </a:p>
          <a:p>
            <a:pPr lvl="1" fontAlgn="base">
              <a:spcBef>
                <a:spcPts val="0"/>
              </a:spcBef>
            </a:pPr>
            <a:r>
              <a:rPr lang="en-US"/>
              <a:t>Based on census population​</a:t>
            </a:r>
          </a:p>
          <a:p>
            <a:pPr fontAlgn="base">
              <a:spcBef>
                <a:spcPts val="600"/>
              </a:spcBef>
            </a:pPr>
            <a:r>
              <a:rPr lang="en-US"/>
              <a:t>Exceptions​</a:t>
            </a:r>
          </a:p>
          <a:p>
            <a:pPr lvl="1" fontAlgn="base">
              <a:spcBef>
                <a:spcPts val="0"/>
              </a:spcBef>
            </a:pPr>
            <a:r>
              <a:rPr lang="en-US"/>
              <a:t>Not applicable to most digital educational materials used for teaching and learning</a:t>
            </a:r>
          </a:p>
        </p:txBody>
      </p:sp>
    </p:spTree>
    <p:extLst>
      <p:ext uri="{BB962C8B-B14F-4D97-AF65-F5344CB8AC3E}">
        <p14:creationId xmlns:p14="http://schemas.microsoft.com/office/powerpoint/2010/main" val="84210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BAD5-8DD4-5BC4-94C0-557D6FB895F7}"/>
              </a:ext>
            </a:extLst>
          </p:cNvPr>
          <p:cNvSpPr>
            <a:spLocks noGrp="1"/>
          </p:cNvSpPr>
          <p:nvPr>
            <p:ph type="title"/>
          </p:nvPr>
        </p:nvSpPr>
        <p:spPr/>
        <p:txBody>
          <a:bodyPr/>
          <a:lstStyle/>
          <a:p>
            <a:r>
              <a:rPr lang="en-US"/>
              <a:t>Conformance Deadline</a:t>
            </a:r>
          </a:p>
        </p:txBody>
      </p:sp>
      <p:sp>
        <p:nvSpPr>
          <p:cNvPr id="4" name="Content Placeholder 3">
            <a:extLst>
              <a:ext uri="{FF2B5EF4-FFF2-40B4-BE49-F238E27FC236}">
                <a16:creationId xmlns:a16="http://schemas.microsoft.com/office/drawing/2014/main" id="{4977F922-02EA-B2F7-2250-AF050D26EBBA}"/>
              </a:ext>
            </a:extLst>
          </p:cNvPr>
          <p:cNvSpPr>
            <a:spLocks noGrp="1"/>
          </p:cNvSpPr>
          <p:nvPr>
            <p:ph sz="half" idx="1"/>
          </p:nvPr>
        </p:nvSpPr>
        <p:spPr/>
        <p:txBody>
          <a:bodyPr vert="horz" lIns="91440" tIns="45720" rIns="91440" bIns="45720" rtlCol="0" anchor="t">
            <a:noAutofit/>
          </a:bodyPr>
          <a:lstStyle/>
          <a:p>
            <a:pPr fontAlgn="base"/>
            <a:r>
              <a:rPr lang="en-US"/>
              <a:t>Population at or over 50,000​</a:t>
            </a:r>
          </a:p>
          <a:p>
            <a:pPr lvl="1" fontAlgn="base">
              <a:buFont typeface="Arial" panose="020B0604020202020204" pitchFamily="34" charset="0"/>
              <a:buChar char="•"/>
            </a:pPr>
            <a:r>
              <a:rPr lang="en-US"/>
              <a:t>April 2026​</a:t>
            </a:r>
          </a:p>
          <a:p>
            <a:pPr fontAlgn="base"/>
            <a:r>
              <a:rPr lang="en-US"/>
              <a:t>Population under 50,000 or special district government</a:t>
            </a:r>
          </a:p>
          <a:p>
            <a:pPr lvl="1" fontAlgn="base">
              <a:buFont typeface="Arial" panose="020B0604020202020204" pitchFamily="34" charset="0"/>
              <a:buChar char="•"/>
            </a:pPr>
            <a:r>
              <a:rPr lang="en-US"/>
              <a:t>April 2027</a:t>
            </a:r>
          </a:p>
          <a:p>
            <a:endParaRPr lang="en-US"/>
          </a:p>
        </p:txBody>
      </p:sp>
      <p:pic>
        <p:nvPicPr>
          <p:cNvPr id="7" name="Content Placeholder 6" descr="Calendar icon">
            <a:extLst>
              <a:ext uri="{FF2B5EF4-FFF2-40B4-BE49-F238E27FC236}">
                <a16:creationId xmlns:a16="http://schemas.microsoft.com/office/drawing/2014/main" id="{B4BE67DC-72A3-E976-42F6-25D53A530FD5}"/>
              </a:ext>
            </a:extLst>
          </p:cNvPr>
          <p:cNvPicPr>
            <a:picLocks noGrp="1" noChangeAspect="1"/>
          </p:cNvPicPr>
          <p:nvPr>
            <p:ph sz="half" idx="2"/>
          </p:nvPr>
        </p:nvPicPr>
        <p:blipFill>
          <a:blip r:embed="rId3"/>
          <a:stretch>
            <a:fillRect/>
          </a:stretch>
        </p:blipFill>
        <p:spPr>
          <a:xfrm>
            <a:off x="6704540" y="1370012"/>
            <a:ext cx="4283675" cy="3838575"/>
          </a:xfrm>
        </p:spPr>
      </p:pic>
    </p:spTree>
    <p:extLst>
      <p:ext uri="{BB962C8B-B14F-4D97-AF65-F5344CB8AC3E}">
        <p14:creationId xmlns:p14="http://schemas.microsoft.com/office/powerpoint/2010/main" val="317200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3BBA-991A-50E1-0C4D-06462C432B90}"/>
              </a:ext>
            </a:extLst>
          </p:cNvPr>
          <p:cNvSpPr>
            <a:spLocks noGrp="1"/>
          </p:cNvSpPr>
          <p:nvPr>
            <p:ph type="title"/>
          </p:nvPr>
        </p:nvSpPr>
        <p:spPr/>
        <p:txBody>
          <a:bodyPr/>
          <a:lstStyle/>
          <a:p>
            <a:r>
              <a:rPr lang="en-US" dirty="0"/>
              <a:t>Additional Resource Related to ADA Title II</a:t>
            </a:r>
          </a:p>
        </p:txBody>
      </p:sp>
      <p:sp>
        <p:nvSpPr>
          <p:cNvPr id="3" name="Content Placeholder 2">
            <a:extLst>
              <a:ext uri="{FF2B5EF4-FFF2-40B4-BE49-F238E27FC236}">
                <a16:creationId xmlns:a16="http://schemas.microsoft.com/office/drawing/2014/main" id="{B6BFE1BE-A3D7-FE68-7AFA-94993A76E505}"/>
              </a:ext>
            </a:extLst>
          </p:cNvPr>
          <p:cNvSpPr>
            <a:spLocks noGrp="1"/>
          </p:cNvSpPr>
          <p:nvPr>
            <p:ph sz="half" idx="1"/>
          </p:nvPr>
        </p:nvSpPr>
        <p:spPr>
          <a:xfrm>
            <a:off x="838200" y="2854611"/>
            <a:ext cx="4512032" cy="1148777"/>
          </a:xfrm>
        </p:spPr>
        <p:txBody>
          <a:bodyPr/>
          <a:lstStyle/>
          <a:p>
            <a:pPr marL="0" indent="0">
              <a:buNone/>
            </a:pPr>
            <a:r>
              <a:rPr lang="en-US" dirty="0">
                <a:hlinkClick r:id="rId3"/>
              </a:rPr>
              <a:t>Roadmap to Conformance for SEAs and LEAs</a:t>
            </a:r>
            <a:endParaRPr lang="en-US" dirty="0"/>
          </a:p>
          <a:p>
            <a:endParaRPr lang="en-US" dirty="0"/>
          </a:p>
        </p:txBody>
      </p:sp>
      <p:pic>
        <p:nvPicPr>
          <p:cNvPr id="6" name="Content Placeholder 5" descr="ADA Title II Roadmap graphic showing the 3 tiers: identify most urgent tasks, build practices and policies, and weave accessibility into established areas.">
            <a:extLst>
              <a:ext uri="{FF2B5EF4-FFF2-40B4-BE49-F238E27FC236}">
                <a16:creationId xmlns:a16="http://schemas.microsoft.com/office/drawing/2014/main" id="{B12747C9-887C-8C9A-5C3E-D7F4F3E93935}"/>
              </a:ext>
            </a:extLst>
          </p:cNvPr>
          <p:cNvPicPr>
            <a:picLocks noGrp="1" noChangeAspect="1"/>
          </p:cNvPicPr>
          <p:nvPr>
            <p:ph sz="half" idx="2"/>
          </p:nvPr>
        </p:nvPicPr>
        <p:blipFill>
          <a:blip r:embed="rId4"/>
          <a:stretch>
            <a:fillRect/>
          </a:stretch>
        </p:blipFill>
        <p:spPr>
          <a:xfrm>
            <a:off x="5350232" y="1891850"/>
            <a:ext cx="6003568" cy="3377007"/>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5587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AD28-F589-0743-E6F5-912F9E2B45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85DC54-EC4C-6A97-4E3A-824FB35879B0}"/>
              </a:ext>
            </a:extLst>
          </p:cNvPr>
          <p:cNvSpPr>
            <a:spLocks noGrp="1"/>
          </p:cNvSpPr>
          <p:nvPr>
            <p:ph type="title"/>
          </p:nvPr>
        </p:nvSpPr>
        <p:spPr>
          <a:xfrm>
            <a:off x="1471960" y="1213512"/>
            <a:ext cx="6807336" cy="3336453"/>
          </a:xfrm>
        </p:spPr>
        <p:txBody>
          <a:bodyPr/>
          <a:lstStyle/>
          <a:p>
            <a:r>
              <a:rPr lang="en-US" dirty="0"/>
              <a:t>Getting Started with the Quality Indicators</a:t>
            </a:r>
          </a:p>
        </p:txBody>
      </p:sp>
    </p:spTree>
    <p:extLst>
      <p:ext uri="{BB962C8B-B14F-4D97-AF65-F5344CB8AC3E}">
        <p14:creationId xmlns:p14="http://schemas.microsoft.com/office/powerpoint/2010/main" val="73906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Support &amp;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7797905" cy="4081770"/>
          </a:xfrm>
        </p:spPr>
        <p:txBody>
          <a:bodyPr vert="horz" lIns="91440" tIns="45720" rIns="91440" bIns="45720" rtlCol="0" anchor="t">
            <a:noAutofit/>
          </a:bodyPr>
          <a:lstStyle/>
          <a:p>
            <a:pPr marL="457200" indent="-457200">
              <a:lnSpc>
                <a:spcPct val="100000"/>
              </a:lnSpc>
              <a:spcBef>
                <a:spcPts val="0"/>
              </a:spcBef>
              <a:spcAft>
                <a:spcPts val="1200"/>
              </a:spcAft>
            </a:pPr>
            <a:r>
              <a:rPr lang="en-US"/>
              <a:t>Reach out to NCADEMI Program Assistant </a:t>
            </a:r>
            <a:r>
              <a:rPr lang="en-US" b="1"/>
              <a:t>Natalie Cardenas</a:t>
            </a:r>
            <a:r>
              <a:rPr lang="en-US"/>
              <a:t> in the chat if you need technical support </a:t>
            </a:r>
          </a:p>
          <a:p>
            <a:pPr marL="457200" indent="-457200">
              <a:lnSpc>
                <a:spcPct val="100000"/>
              </a:lnSpc>
              <a:spcBef>
                <a:spcPts val="0"/>
              </a:spcBef>
              <a:spcAft>
                <a:spcPts val="1200"/>
              </a:spcAft>
            </a:pPr>
            <a:r>
              <a:rPr lang="en-US"/>
              <a:t>Captions</a:t>
            </a:r>
          </a:p>
          <a:p>
            <a:pPr marL="457200" indent="-457200">
              <a:lnSpc>
                <a:spcPct val="100000"/>
              </a:lnSpc>
              <a:spcBef>
                <a:spcPts val="0"/>
              </a:spcBef>
              <a:spcAft>
                <a:spcPts val="1200"/>
              </a:spcAft>
            </a:pPr>
            <a:r>
              <a:rPr lang="en-US"/>
              <a:t>Slide deck &amp; resources are available </a:t>
            </a:r>
            <a:r>
              <a:rPr lang="en-US">
                <a:ea typeface="+mn-lt"/>
                <a:cs typeface="+mn-lt"/>
              </a:rPr>
              <a:t>at: </a:t>
            </a:r>
            <a:r>
              <a:rPr lang="en-US" b="1">
                <a:ea typeface="+mn-lt"/>
                <a:cs typeface="+mn-lt"/>
                <a:hlinkClick r:id="rId3"/>
              </a:rPr>
              <a:t>bit.ly/qi-webinar3 </a:t>
            </a:r>
            <a:endParaRPr lang="en-US" b="1"/>
          </a:p>
          <a:p>
            <a:pPr marL="457200" indent="-457200">
              <a:lnSpc>
                <a:spcPct val="100000"/>
              </a:lnSpc>
              <a:spcBef>
                <a:spcPts val="0"/>
              </a:spcBef>
              <a:spcAft>
                <a:spcPts val="1800"/>
              </a:spcAft>
            </a:pPr>
            <a:r>
              <a:rPr lang="en-US"/>
              <a:t>Recording will be available within 24-48 business hours on the resources page </a:t>
            </a:r>
          </a:p>
        </p:txBody>
      </p:sp>
      <p:pic>
        <p:nvPicPr>
          <p:cNvPr id="5" name="Picture 4">
            <a:extLst>
              <a:ext uri="{FF2B5EF4-FFF2-40B4-BE49-F238E27FC236}">
                <a16:creationId xmlns:a16="http://schemas.microsoft.com/office/drawing/2014/main" id="{8F8F4E74-1458-B4CA-D7D6-015A2B1F889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r="2" b="24010"/>
          <a:stretch>
            <a:fillRect/>
          </a:stretch>
        </p:blipFill>
        <p:spPr>
          <a:xfrm>
            <a:off x="8636105" y="1096462"/>
            <a:ext cx="1930442" cy="1955961"/>
          </a:xfrm>
          <a:prstGeom prst="ellipse">
            <a:avLst/>
          </a:prstGeom>
        </p:spPr>
      </p:pic>
      <p:pic>
        <p:nvPicPr>
          <p:cNvPr id="6" name="Picture 5" descr="QR code to webinar resources page.">
            <a:extLst>
              <a:ext uri="{FF2B5EF4-FFF2-40B4-BE49-F238E27FC236}">
                <a16:creationId xmlns:a16="http://schemas.microsoft.com/office/drawing/2014/main" id="{7BCD29C1-0C8A-37B6-CECB-C9D44F3269A1}"/>
              </a:ext>
            </a:extLst>
          </p:cNvPr>
          <p:cNvPicPr>
            <a:picLocks noChangeAspect="1"/>
          </p:cNvPicPr>
          <p:nvPr/>
        </p:nvPicPr>
        <p:blipFill>
          <a:blip r:embed="rId5"/>
          <a:stretch>
            <a:fillRect/>
          </a:stretch>
        </p:blipFill>
        <p:spPr>
          <a:xfrm>
            <a:off x="8414658" y="3151307"/>
            <a:ext cx="2540661" cy="2548753"/>
          </a:xfrm>
          <a:prstGeom prst="rect">
            <a:avLst/>
          </a:prstGeom>
        </p:spPr>
      </p:pic>
    </p:spTree>
    <p:extLst>
      <p:ext uri="{BB962C8B-B14F-4D97-AF65-F5344CB8AC3E}">
        <p14:creationId xmlns:p14="http://schemas.microsoft.com/office/powerpoint/2010/main" val="184278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31B3C-AA97-47A5-25F9-575A9D2C1D3B}"/>
              </a:ext>
            </a:extLst>
          </p:cNvPr>
          <p:cNvSpPr>
            <a:spLocks noGrp="1"/>
          </p:cNvSpPr>
          <p:nvPr>
            <p:ph type="title"/>
          </p:nvPr>
        </p:nvSpPr>
        <p:spPr/>
        <p:txBody>
          <a:bodyPr/>
          <a:lstStyle/>
          <a:p>
            <a:r>
              <a:rPr lang="en-US" dirty="0"/>
              <a:t>Interdependent Quality Indicators</a:t>
            </a:r>
          </a:p>
        </p:txBody>
      </p:sp>
      <p:graphicFrame>
        <p:nvGraphicFramePr>
          <p:cNvPr id="5" name="Content Placeholder 4" descr="Five-part cycle of leadership, guidelines, training and support, continuous improvement, and sustainability.">
            <a:extLst>
              <a:ext uri="{FF2B5EF4-FFF2-40B4-BE49-F238E27FC236}">
                <a16:creationId xmlns:a16="http://schemas.microsoft.com/office/drawing/2014/main" id="{978A6FAA-B95B-C684-7D03-34795577AFE4}"/>
              </a:ext>
            </a:extLst>
          </p:cNvPr>
          <p:cNvGraphicFramePr>
            <a:graphicFrameLocks noGrp="1"/>
          </p:cNvGraphicFramePr>
          <p:nvPr>
            <p:ph idx="1"/>
            <p:extLst>
              <p:ext uri="{D42A27DB-BD31-4B8C-83A1-F6EECF244321}">
                <p14:modId xmlns:p14="http://schemas.microsoft.com/office/powerpoint/2010/main" val="3321791017"/>
              </p:ext>
            </p:extLst>
          </p:nvPr>
        </p:nvGraphicFramePr>
        <p:xfrm>
          <a:off x="838200" y="1779588"/>
          <a:ext cx="10515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74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4EAF-60F2-D51A-FAF9-73B0B8005674}"/>
              </a:ext>
            </a:extLst>
          </p:cNvPr>
          <p:cNvSpPr>
            <a:spLocks noGrp="1"/>
          </p:cNvSpPr>
          <p:nvPr>
            <p:ph type="title"/>
          </p:nvPr>
        </p:nvSpPr>
        <p:spPr>
          <a:xfrm>
            <a:off x="1471961" y="1213513"/>
            <a:ext cx="9313614" cy="3833204"/>
          </a:xfrm>
        </p:spPr>
        <p:txBody>
          <a:bodyPr/>
          <a:lstStyle/>
          <a:p>
            <a:r>
              <a:rPr lang="en-US" dirty="0">
                <a:solidFill>
                  <a:srgbClr val="005190"/>
                </a:solidFill>
                <a:latin typeface="Calibri"/>
                <a:ea typeface="Calibri"/>
                <a:cs typeface="Calibri"/>
                <a:hlinkClick r:id="rId2"/>
              </a:rPr>
              <a:t>Quality Indicators for the Provision and Use of Accessible Digital Educational Materials</a:t>
            </a:r>
            <a:r>
              <a:rPr lang="en-US" dirty="0">
                <a:solidFill>
                  <a:srgbClr val="005190"/>
                </a:solidFill>
                <a:latin typeface="Calibri"/>
                <a:ea typeface="Calibri"/>
                <a:cs typeface="Calibri"/>
              </a:rPr>
              <a:t> (DM QIs)</a:t>
            </a:r>
            <a:endParaRPr lang="en-US" dirty="0">
              <a:solidFill>
                <a:srgbClr val="005190"/>
              </a:solidFill>
            </a:endParaRPr>
          </a:p>
        </p:txBody>
      </p:sp>
    </p:spTree>
    <p:extLst>
      <p:ext uri="{BB962C8B-B14F-4D97-AF65-F5344CB8AC3E}">
        <p14:creationId xmlns:p14="http://schemas.microsoft.com/office/powerpoint/2010/main" val="412613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D1B4D-C1A9-DF70-820B-87118E17CB99}"/>
              </a:ext>
            </a:extLst>
          </p:cNvPr>
          <p:cNvSpPr>
            <a:spLocks noGrp="1"/>
          </p:cNvSpPr>
          <p:nvPr>
            <p:ph type="title"/>
          </p:nvPr>
        </p:nvSpPr>
        <p:spPr/>
        <p:txBody>
          <a:bodyPr/>
          <a:lstStyle/>
          <a:p>
            <a:r>
              <a:rPr lang="en-US" dirty="0"/>
              <a:t>Acronyms Defined</a:t>
            </a:r>
          </a:p>
        </p:txBody>
      </p:sp>
      <p:sp>
        <p:nvSpPr>
          <p:cNvPr id="5" name="Text Placeholder 4">
            <a:extLst>
              <a:ext uri="{FF2B5EF4-FFF2-40B4-BE49-F238E27FC236}">
                <a16:creationId xmlns:a16="http://schemas.microsoft.com/office/drawing/2014/main" id="{D7094C01-9319-7027-25EC-C465676544B6}"/>
              </a:ext>
            </a:extLst>
          </p:cNvPr>
          <p:cNvSpPr>
            <a:spLocks noGrp="1"/>
          </p:cNvSpPr>
          <p:nvPr>
            <p:ph type="body" idx="1"/>
          </p:nvPr>
        </p:nvSpPr>
        <p:spPr/>
        <p:txBody>
          <a:bodyPr/>
          <a:lstStyle/>
          <a:p>
            <a:r>
              <a:rPr lang="en-US"/>
              <a:t>“SEA”</a:t>
            </a:r>
          </a:p>
        </p:txBody>
      </p:sp>
      <p:sp>
        <p:nvSpPr>
          <p:cNvPr id="6" name="Content Placeholder 5">
            <a:extLst>
              <a:ext uri="{FF2B5EF4-FFF2-40B4-BE49-F238E27FC236}">
                <a16:creationId xmlns:a16="http://schemas.microsoft.com/office/drawing/2014/main" id="{902608BB-1FE8-8F55-3CD9-209ED71576CA}"/>
              </a:ext>
            </a:extLst>
          </p:cNvPr>
          <p:cNvSpPr>
            <a:spLocks noGrp="1"/>
          </p:cNvSpPr>
          <p:nvPr>
            <p:ph sz="half" idx="2"/>
          </p:nvPr>
        </p:nvSpPr>
        <p:spPr/>
        <p:txBody>
          <a:bodyPr/>
          <a:lstStyle/>
          <a:p>
            <a:r>
              <a:rPr lang="en-US" sz="2400"/>
              <a:t>State Educational Agency</a:t>
            </a:r>
          </a:p>
          <a:p>
            <a:pPr lvl="1"/>
            <a:r>
              <a:rPr lang="en-US" sz="2400"/>
              <a:t>A state department of education</a:t>
            </a:r>
          </a:p>
          <a:p>
            <a:pPr lvl="1"/>
            <a:r>
              <a:rPr lang="en-US" sz="2400"/>
              <a:t>Partnerships with organizations are common (e.g., AT Act Program, special education technology project)</a:t>
            </a:r>
          </a:p>
        </p:txBody>
      </p:sp>
      <p:sp>
        <p:nvSpPr>
          <p:cNvPr id="7" name="Text Placeholder 6">
            <a:extLst>
              <a:ext uri="{FF2B5EF4-FFF2-40B4-BE49-F238E27FC236}">
                <a16:creationId xmlns:a16="http://schemas.microsoft.com/office/drawing/2014/main" id="{30642042-E8E4-CA96-B3E1-008FF0BC1202}"/>
              </a:ext>
            </a:extLst>
          </p:cNvPr>
          <p:cNvSpPr>
            <a:spLocks noGrp="1"/>
          </p:cNvSpPr>
          <p:nvPr>
            <p:ph type="body" sz="quarter" idx="3"/>
          </p:nvPr>
        </p:nvSpPr>
        <p:spPr/>
        <p:txBody>
          <a:bodyPr/>
          <a:lstStyle/>
          <a:p>
            <a:r>
              <a:rPr lang="en-US"/>
              <a:t>“LEA”</a:t>
            </a:r>
          </a:p>
        </p:txBody>
      </p:sp>
      <p:sp>
        <p:nvSpPr>
          <p:cNvPr id="8" name="Content Placeholder 7">
            <a:extLst>
              <a:ext uri="{FF2B5EF4-FFF2-40B4-BE49-F238E27FC236}">
                <a16:creationId xmlns:a16="http://schemas.microsoft.com/office/drawing/2014/main" id="{3947B944-284F-61E9-C70C-1C095E419F57}"/>
              </a:ext>
            </a:extLst>
          </p:cNvPr>
          <p:cNvSpPr>
            <a:spLocks noGrp="1"/>
          </p:cNvSpPr>
          <p:nvPr>
            <p:ph sz="quarter" idx="4"/>
          </p:nvPr>
        </p:nvSpPr>
        <p:spPr/>
        <p:txBody>
          <a:bodyPr/>
          <a:lstStyle/>
          <a:p>
            <a:r>
              <a:rPr lang="en-US" sz="2400"/>
              <a:t>Local Educational Agency</a:t>
            </a:r>
          </a:p>
          <a:p>
            <a:pPr lvl="1"/>
            <a:r>
              <a:rPr lang="en-US" sz="2400"/>
              <a:t>Typically a school district</a:t>
            </a:r>
          </a:p>
          <a:p>
            <a:pPr lvl="1"/>
            <a:r>
              <a:rPr lang="en-US" sz="2400"/>
              <a:t>Can also refer to an Educational Service Agency (ESA)</a:t>
            </a:r>
          </a:p>
          <a:p>
            <a:pPr lvl="1"/>
            <a:endParaRPr lang="en-US"/>
          </a:p>
        </p:txBody>
      </p:sp>
    </p:spTree>
    <p:extLst>
      <p:ext uri="{BB962C8B-B14F-4D97-AF65-F5344CB8AC3E}">
        <p14:creationId xmlns:p14="http://schemas.microsoft.com/office/powerpoint/2010/main" val="281451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7AA5A-46C8-6C93-FBA9-C8034B2B2D16}"/>
              </a:ext>
            </a:extLst>
          </p:cNvPr>
          <p:cNvSpPr>
            <a:spLocks noGrp="1"/>
          </p:cNvSpPr>
          <p:nvPr>
            <p:ph type="title"/>
          </p:nvPr>
        </p:nvSpPr>
        <p:spPr/>
        <p:txBody>
          <a:bodyPr/>
          <a:lstStyle/>
          <a:p>
            <a:r>
              <a:rPr lang="en-US"/>
              <a:t>DM1: Commitment from Leadership</a:t>
            </a:r>
          </a:p>
        </p:txBody>
      </p:sp>
      <p:sp>
        <p:nvSpPr>
          <p:cNvPr id="5" name="Content Placeholder 4">
            <a:extLst>
              <a:ext uri="{FF2B5EF4-FFF2-40B4-BE49-F238E27FC236}">
                <a16:creationId xmlns:a16="http://schemas.microsoft.com/office/drawing/2014/main" id="{8931D4E3-C35F-E73D-D5A8-397F57F42F83}"/>
              </a:ext>
            </a:extLst>
          </p:cNvPr>
          <p:cNvSpPr>
            <a:spLocks noGrp="1"/>
          </p:cNvSpPr>
          <p:nvPr>
            <p:ph sz="half" idx="1"/>
          </p:nvPr>
        </p:nvSpPr>
        <p:spPr>
          <a:xfrm>
            <a:off x="838200" y="1837311"/>
            <a:ext cx="6337300" cy="3838396"/>
          </a:xfrm>
        </p:spPr>
        <p:txBody>
          <a:bodyPr/>
          <a:lstStyle/>
          <a:p>
            <a:r>
              <a:rPr lang="en-US" sz="2400" dirty="0"/>
              <a:t>Essential for initiating and sustaining a coordinated system for providing accessible digital educational materials.</a:t>
            </a:r>
          </a:p>
          <a:p>
            <a:r>
              <a:rPr lang="en-US" sz="2400" dirty="0"/>
              <a:t>Demonstrated through public messaging, internal structures, and aligning roles and responsibilities. </a:t>
            </a:r>
          </a:p>
          <a:p>
            <a:r>
              <a:rPr lang="en-US" sz="2400" dirty="0"/>
              <a:t>Established at both the SEA and LEA levels.</a:t>
            </a:r>
          </a:p>
        </p:txBody>
      </p:sp>
      <p:pic>
        <p:nvPicPr>
          <p:cNvPr id="8" name="Content Placeholder 7">
            <a:extLst>
              <a:ext uri="{FF2B5EF4-FFF2-40B4-BE49-F238E27FC236}">
                <a16:creationId xmlns:a16="http://schemas.microsoft.com/office/drawing/2014/main" id="{03876826-3DFC-F199-86C7-AB22634ADE21}"/>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7515225" y="1509712"/>
            <a:ext cx="3838575" cy="3838575"/>
          </a:xfrm>
        </p:spPr>
      </p:pic>
    </p:spTree>
    <p:extLst>
      <p:ext uri="{BB962C8B-B14F-4D97-AF65-F5344CB8AC3E}">
        <p14:creationId xmlns:p14="http://schemas.microsoft.com/office/powerpoint/2010/main" val="404453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962F-FDA3-5BE6-A30B-9C2E9BB0DADC}"/>
              </a:ext>
            </a:extLst>
          </p:cNvPr>
          <p:cNvSpPr>
            <a:spLocks noGrp="1"/>
          </p:cNvSpPr>
          <p:nvPr>
            <p:ph type="title"/>
          </p:nvPr>
        </p:nvSpPr>
        <p:spPr/>
        <p:txBody>
          <a:bodyPr/>
          <a:lstStyle/>
          <a:p>
            <a:r>
              <a:rPr lang="en-US" dirty="0"/>
              <a:t>New Hampshire’s Leadership Story</a:t>
            </a:r>
          </a:p>
        </p:txBody>
      </p:sp>
      <p:pic>
        <p:nvPicPr>
          <p:cNvPr id="4" name="Content Placeholder 3" descr="Logo for the New Hampshire Department of Education">
            <a:extLst>
              <a:ext uri="{FF2B5EF4-FFF2-40B4-BE49-F238E27FC236}">
                <a16:creationId xmlns:a16="http://schemas.microsoft.com/office/drawing/2014/main" id="{1BFC9625-CC55-F647-F517-2552862230B1}"/>
              </a:ext>
            </a:extLst>
          </p:cNvPr>
          <p:cNvPicPr>
            <a:picLocks noGrp="1" noChangeAspect="1"/>
          </p:cNvPicPr>
          <p:nvPr>
            <p:ph sz="half" idx="1"/>
          </p:nvPr>
        </p:nvPicPr>
        <p:blipFill>
          <a:blip r:embed="rId2"/>
          <a:stretch>
            <a:fillRect/>
          </a:stretch>
        </p:blipFill>
        <p:spPr>
          <a:xfrm>
            <a:off x="914400" y="2226712"/>
            <a:ext cx="5181600" cy="2720340"/>
          </a:xfrm>
          <a:prstGeom prst="rect">
            <a:avLst/>
          </a:prstGeom>
        </p:spPr>
      </p:pic>
      <p:sp>
        <p:nvSpPr>
          <p:cNvPr id="3" name="Content Placeholder 2">
            <a:extLst>
              <a:ext uri="{FF2B5EF4-FFF2-40B4-BE49-F238E27FC236}">
                <a16:creationId xmlns:a16="http://schemas.microsoft.com/office/drawing/2014/main" id="{7E831FD1-B2E9-B951-2A88-458D54678702}"/>
              </a:ext>
            </a:extLst>
          </p:cNvPr>
          <p:cNvSpPr>
            <a:spLocks noGrp="1"/>
          </p:cNvSpPr>
          <p:nvPr>
            <p:ph sz="half" idx="2"/>
          </p:nvPr>
        </p:nvSpPr>
        <p:spPr>
          <a:xfrm>
            <a:off x="6324599" y="1731523"/>
            <a:ext cx="5270771" cy="3917625"/>
          </a:xfrm>
        </p:spPr>
        <p:txBody>
          <a:bodyPr/>
          <a:lstStyle/>
          <a:p>
            <a:pPr fontAlgn="base"/>
            <a:r>
              <a:rPr lang="en-US" sz="2300" dirty="0"/>
              <a:t>How did you determine who should be a part of the leadership team?</a:t>
            </a:r>
          </a:p>
          <a:p>
            <a:pPr fontAlgn="base"/>
            <a:r>
              <a:rPr lang="en-US" sz="2300" dirty="0"/>
              <a:t>How did you initiate the invitations or explain to potential members what the leadership team was about? </a:t>
            </a:r>
          </a:p>
          <a:p>
            <a:pPr fontAlgn="base"/>
            <a:r>
              <a:rPr lang="en-US" sz="2300" dirty="0"/>
              <a:t>What advice do you have for someone who is considering the task of forming a steering committee for their state or district?</a:t>
            </a:r>
          </a:p>
        </p:txBody>
      </p:sp>
    </p:spTree>
    <p:extLst>
      <p:ext uri="{BB962C8B-B14F-4D97-AF65-F5344CB8AC3E}">
        <p14:creationId xmlns:p14="http://schemas.microsoft.com/office/powerpoint/2010/main" val="213578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72E8-01F3-70D6-DD4A-E80F58946B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7867CF-2B2C-9D53-07A6-E4E29A031280}"/>
              </a:ext>
            </a:extLst>
          </p:cNvPr>
          <p:cNvSpPr>
            <a:spLocks noGrp="1"/>
          </p:cNvSpPr>
          <p:nvPr>
            <p:ph type="title"/>
          </p:nvPr>
        </p:nvSpPr>
        <p:spPr/>
        <p:txBody>
          <a:bodyPr/>
          <a:lstStyle/>
          <a:p>
            <a:r>
              <a:rPr lang="en-US"/>
              <a:t>DM2: Guidelines for Procurement</a:t>
            </a:r>
          </a:p>
        </p:txBody>
      </p:sp>
      <p:sp>
        <p:nvSpPr>
          <p:cNvPr id="5" name="Content Placeholder 4">
            <a:extLst>
              <a:ext uri="{FF2B5EF4-FFF2-40B4-BE49-F238E27FC236}">
                <a16:creationId xmlns:a16="http://schemas.microsoft.com/office/drawing/2014/main" id="{4490722A-F6FB-C884-8AB7-EE3CD44A2848}"/>
              </a:ext>
            </a:extLst>
          </p:cNvPr>
          <p:cNvSpPr>
            <a:spLocks noGrp="1"/>
          </p:cNvSpPr>
          <p:nvPr>
            <p:ph sz="half" idx="1"/>
          </p:nvPr>
        </p:nvSpPr>
        <p:spPr>
          <a:xfrm>
            <a:off x="838200" y="1837311"/>
            <a:ext cx="6124576" cy="3838396"/>
          </a:xfrm>
        </p:spPr>
        <p:txBody>
          <a:bodyPr/>
          <a:lstStyle/>
          <a:p>
            <a:r>
              <a:rPr lang="en-US" sz="2400" dirty="0"/>
              <a:t>Deliberate actions to ensure accessibility is embedded in all components of edtech procurement, including assessments. </a:t>
            </a:r>
          </a:p>
          <a:p>
            <a:r>
              <a:rPr lang="en-US" sz="2400" dirty="0"/>
              <a:t>SEA leads by modeling the guidelines, which can be adopted or adapted by LEAs.</a:t>
            </a:r>
          </a:p>
        </p:txBody>
      </p:sp>
      <p:sp>
        <p:nvSpPr>
          <p:cNvPr id="2" name="Content Placeholder 4">
            <a:extLst>
              <a:ext uri="{FF2B5EF4-FFF2-40B4-BE49-F238E27FC236}">
                <a16:creationId xmlns:a16="http://schemas.microsoft.com/office/drawing/2014/main" id="{48CE3685-0C0A-4D90-E645-C5059F930ABA}"/>
              </a:ext>
            </a:extLst>
          </p:cNvPr>
          <p:cNvSpPr txBox="1">
            <a:spLocks/>
          </p:cNvSpPr>
          <p:nvPr/>
        </p:nvSpPr>
        <p:spPr>
          <a:xfrm>
            <a:off x="838200" y="4520365"/>
            <a:ext cx="6124576" cy="590371"/>
          </a:xfrm>
          <a:prstGeom prst="rect">
            <a:avLst/>
          </a:prstGeom>
          <a:solidFill>
            <a:schemeClr val="accent6">
              <a:lumMod val="20000"/>
              <a:lumOff val="80000"/>
            </a:schemeClr>
          </a:solidFill>
        </p:spPr>
        <p:txBody>
          <a:bodyPr vert="horz" lIns="91440" tIns="45720" rIns="91440" bIns="45720" rtlCol="0" anchor="ctr" anchorCtr="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Resource: </a:t>
            </a:r>
            <a:r>
              <a:rPr lang="en-US" sz="2400" dirty="0">
                <a:hlinkClick r:id="rId2"/>
              </a:rPr>
              <a:t>Accessibility in Procurement</a:t>
            </a:r>
            <a:endParaRPr lang="en-US"/>
          </a:p>
        </p:txBody>
      </p:sp>
      <p:pic>
        <p:nvPicPr>
          <p:cNvPr id="7" name="Content Placeholder 6">
            <a:extLst>
              <a:ext uri="{FF2B5EF4-FFF2-40B4-BE49-F238E27FC236}">
                <a16:creationId xmlns:a16="http://schemas.microsoft.com/office/drawing/2014/main" id="{6DD5234E-D0CF-3FBF-D281-BF491EE7AAA5}"/>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515225" y="1509712"/>
            <a:ext cx="3838575" cy="3838575"/>
          </a:xfrm>
        </p:spPr>
      </p:pic>
    </p:spTree>
    <p:extLst>
      <p:ext uri="{BB962C8B-B14F-4D97-AF65-F5344CB8AC3E}">
        <p14:creationId xmlns:p14="http://schemas.microsoft.com/office/powerpoint/2010/main" val="518716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DAD33-FB4C-088A-76B8-C71FCA5D29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52F49E-63FA-651C-C407-8FACF9FC3037}"/>
              </a:ext>
            </a:extLst>
          </p:cNvPr>
          <p:cNvSpPr>
            <a:spLocks noGrp="1"/>
          </p:cNvSpPr>
          <p:nvPr>
            <p:ph type="title"/>
          </p:nvPr>
        </p:nvSpPr>
        <p:spPr/>
        <p:txBody>
          <a:bodyPr/>
          <a:lstStyle/>
          <a:p>
            <a:r>
              <a:rPr lang="en-US" sz="4000"/>
              <a:t>DM3: Guidelines for Educator-Selected Materials</a:t>
            </a:r>
          </a:p>
        </p:txBody>
      </p:sp>
      <p:sp>
        <p:nvSpPr>
          <p:cNvPr id="5" name="Content Placeholder 4">
            <a:extLst>
              <a:ext uri="{FF2B5EF4-FFF2-40B4-BE49-F238E27FC236}">
                <a16:creationId xmlns:a16="http://schemas.microsoft.com/office/drawing/2014/main" id="{D316F41E-D5BB-0311-1FAC-7102618D7285}"/>
              </a:ext>
            </a:extLst>
          </p:cNvPr>
          <p:cNvSpPr>
            <a:spLocks noGrp="1"/>
          </p:cNvSpPr>
          <p:nvPr>
            <p:ph sz="half" idx="1"/>
          </p:nvPr>
        </p:nvSpPr>
        <p:spPr>
          <a:xfrm>
            <a:off x="838199" y="1658373"/>
            <a:ext cx="6677025" cy="3838396"/>
          </a:xfrm>
        </p:spPr>
        <p:txBody>
          <a:bodyPr/>
          <a:lstStyle/>
          <a:p>
            <a:r>
              <a:rPr lang="en-US" sz="2300" dirty="0"/>
              <a:t>Clear, actionable guidelines to evaluate the accessibility of digital content selected by educators for classroom use. </a:t>
            </a:r>
          </a:p>
          <a:p>
            <a:r>
              <a:rPr lang="en-US" sz="2300" dirty="0"/>
              <a:t>The agency considers the roles and responsibilities of staff to distribute the load of implementing these guidelines.</a:t>
            </a:r>
          </a:p>
          <a:p>
            <a:r>
              <a:rPr lang="en-US" sz="2300" dirty="0"/>
              <a:t>The SEA minimizes duplication of LEA effort by leading the development of these guidelines.</a:t>
            </a:r>
          </a:p>
        </p:txBody>
      </p:sp>
      <p:pic>
        <p:nvPicPr>
          <p:cNvPr id="8" name="Content Placeholder 7">
            <a:extLst>
              <a:ext uri="{FF2B5EF4-FFF2-40B4-BE49-F238E27FC236}">
                <a16:creationId xmlns:a16="http://schemas.microsoft.com/office/drawing/2014/main" id="{26BB128F-4C7F-FEF5-D2FA-D9D580D6B6B2}"/>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7515225" y="1509712"/>
            <a:ext cx="3838575" cy="3838575"/>
          </a:xfrm>
        </p:spPr>
      </p:pic>
    </p:spTree>
    <p:extLst>
      <p:ext uri="{BB962C8B-B14F-4D97-AF65-F5344CB8AC3E}">
        <p14:creationId xmlns:p14="http://schemas.microsoft.com/office/powerpoint/2010/main" val="187256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7AC7-0CAF-25AF-B27E-176EE173A1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FE8884-2CE2-1243-F63C-463A4AD089ED}"/>
              </a:ext>
            </a:extLst>
          </p:cNvPr>
          <p:cNvSpPr>
            <a:spLocks noGrp="1"/>
          </p:cNvSpPr>
          <p:nvPr>
            <p:ph type="title"/>
          </p:nvPr>
        </p:nvSpPr>
        <p:spPr/>
        <p:txBody>
          <a:bodyPr/>
          <a:lstStyle/>
          <a:p>
            <a:r>
              <a:rPr lang="en-US" sz="4000"/>
              <a:t>DM4: Guidelines for Educator-Created Materials</a:t>
            </a:r>
          </a:p>
        </p:txBody>
      </p:sp>
      <p:sp>
        <p:nvSpPr>
          <p:cNvPr id="5" name="Content Placeholder 4">
            <a:extLst>
              <a:ext uri="{FF2B5EF4-FFF2-40B4-BE49-F238E27FC236}">
                <a16:creationId xmlns:a16="http://schemas.microsoft.com/office/drawing/2014/main" id="{2DE24EE4-8D42-9444-F880-C2F843950C07}"/>
              </a:ext>
            </a:extLst>
          </p:cNvPr>
          <p:cNvSpPr>
            <a:spLocks noGrp="1"/>
          </p:cNvSpPr>
          <p:nvPr>
            <p:ph sz="half" idx="1"/>
          </p:nvPr>
        </p:nvSpPr>
        <p:spPr>
          <a:xfrm>
            <a:off x="838199" y="1658373"/>
            <a:ext cx="7414401" cy="3266569"/>
          </a:xfrm>
        </p:spPr>
        <p:txBody>
          <a:bodyPr/>
          <a:lstStyle/>
          <a:p>
            <a:r>
              <a:rPr lang="en-US" sz="2300" dirty="0"/>
              <a:t>Clear, actionable guidelines for creating accessible digital learning materials with agency-supported tools. </a:t>
            </a:r>
          </a:p>
          <a:p>
            <a:r>
              <a:rPr lang="en-US" sz="2300" dirty="0"/>
              <a:t>The agency considers the roles and responsibilities of staff to distribute the load of implementing these guidelines.</a:t>
            </a:r>
          </a:p>
          <a:p>
            <a:r>
              <a:rPr lang="en-US" sz="2300" dirty="0"/>
              <a:t>The SEA minimizes duplication of LEA effort by leading the development of these guidelines.</a:t>
            </a:r>
          </a:p>
        </p:txBody>
      </p:sp>
      <p:sp>
        <p:nvSpPr>
          <p:cNvPr id="2" name="TextBox 1">
            <a:extLst>
              <a:ext uri="{FF2B5EF4-FFF2-40B4-BE49-F238E27FC236}">
                <a16:creationId xmlns:a16="http://schemas.microsoft.com/office/drawing/2014/main" id="{ECE1FBE4-4B83-4F6C-7072-333DE64C60E3}"/>
              </a:ext>
            </a:extLst>
          </p:cNvPr>
          <p:cNvSpPr txBox="1"/>
          <p:nvPr/>
        </p:nvSpPr>
        <p:spPr>
          <a:xfrm>
            <a:off x="1006650" y="5041558"/>
            <a:ext cx="6555130" cy="629777"/>
          </a:xfrm>
          <a:prstGeom prst="rect">
            <a:avLst/>
          </a:prstGeom>
          <a:solidFill>
            <a:schemeClr val="accent4">
              <a:lumMod val="10000"/>
              <a:lumOff val="90000"/>
            </a:schemeClr>
          </a:solidFill>
        </p:spPr>
        <p:txBody>
          <a:bodyPr wrap="square" anchor="ctr" anchorCtr="0">
            <a:noAutofit/>
          </a:bodyPr>
          <a:lstStyle/>
          <a:p>
            <a:pPr algn="ctr"/>
            <a:r>
              <a:rPr lang="en-US" sz="2400" b="1" i="0" u="none" strike="noStrike" dirty="0">
                <a:solidFill>
                  <a:srgbClr val="000000"/>
                </a:solidFill>
                <a:effectLst/>
                <a:latin typeface="Aptos" panose="020B0004020202020204" pitchFamily="34" charset="0"/>
              </a:rPr>
              <a:t>Resource: </a:t>
            </a:r>
            <a:r>
              <a:rPr lang="en-US" sz="2400" i="0" u="none" strike="noStrike" dirty="0">
                <a:solidFill>
                  <a:srgbClr val="000000"/>
                </a:solidFill>
                <a:effectLst/>
                <a:latin typeface="Aptos" panose="020B0004020202020204" pitchFamily="34" charset="0"/>
                <a:hlinkClick r:id="rId2"/>
              </a:rPr>
              <a:t>Accessible Content Creation</a:t>
            </a:r>
            <a:endParaRPr lang="en-US" sz="2400" dirty="0"/>
          </a:p>
        </p:txBody>
      </p:sp>
      <p:pic>
        <p:nvPicPr>
          <p:cNvPr id="8" name="Content Placeholder 7">
            <a:extLst>
              <a:ext uri="{FF2B5EF4-FFF2-40B4-BE49-F238E27FC236}">
                <a16:creationId xmlns:a16="http://schemas.microsoft.com/office/drawing/2014/main" id="{9C0AAA34-3039-264F-9F4F-6B59A986BD8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252601" y="1795715"/>
            <a:ext cx="3266569" cy="3266569"/>
          </a:xfrm>
        </p:spPr>
      </p:pic>
    </p:spTree>
    <p:extLst>
      <p:ext uri="{BB962C8B-B14F-4D97-AF65-F5344CB8AC3E}">
        <p14:creationId xmlns:p14="http://schemas.microsoft.com/office/powerpoint/2010/main" val="97865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86FD-4C8B-CEDF-F63C-932261C0C4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DAF83A-3FE3-79B8-DA20-4A1F1E13571F}"/>
              </a:ext>
            </a:extLst>
          </p:cNvPr>
          <p:cNvSpPr>
            <a:spLocks noGrp="1"/>
          </p:cNvSpPr>
          <p:nvPr>
            <p:ph type="title"/>
          </p:nvPr>
        </p:nvSpPr>
        <p:spPr/>
        <p:txBody>
          <a:bodyPr/>
          <a:lstStyle/>
          <a:p>
            <a:r>
              <a:rPr lang="en-US" sz="4000"/>
              <a:t>DM5: Professional Development and TA</a:t>
            </a:r>
          </a:p>
        </p:txBody>
      </p:sp>
      <p:sp>
        <p:nvSpPr>
          <p:cNvPr id="5" name="Content Placeholder 4">
            <a:extLst>
              <a:ext uri="{FF2B5EF4-FFF2-40B4-BE49-F238E27FC236}">
                <a16:creationId xmlns:a16="http://schemas.microsoft.com/office/drawing/2014/main" id="{93575882-C2B1-3CEC-D11F-510AD6DC587C}"/>
              </a:ext>
            </a:extLst>
          </p:cNvPr>
          <p:cNvSpPr>
            <a:spLocks noGrp="1"/>
          </p:cNvSpPr>
          <p:nvPr>
            <p:ph sz="half" idx="1"/>
          </p:nvPr>
        </p:nvSpPr>
        <p:spPr>
          <a:xfrm>
            <a:off x="838199" y="1658373"/>
            <a:ext cx="6585857" cy="3838396"/>
          </a:xfrm>
        </p:spPr>
        <p:txBody>
          <a:bodyPr/>
          <a:lstStyle/>
          <a:p>
            <a:r>
              <a:rPr lang="en-US" sz="2300" dirty="0"/>
              <a:t>Coordinated, sustainable training and support that builds the capacity of all staff to meet their responsibilities related to digital accessibility. </a:t>
            </a:r>
          </a:p>
          <a:p>
            <a:r>
              <a:rPr lang="en-US" sz="2300" dirty="0"/>
              <a:t>Training matches specific roles with appropriate tools and techniques.</a:t>
            </a:r>
          </a:p>
          <a:p>
            <a:r>
              <a:rPr lang="en-US" sz="2300" dirty="0"/>
              <a:t>The SEA coordinates learning opportunities and resources with federally and state-funded partners in support of LEAs.</a:t>
            </a:r>
          </a:p>
        </p:txBody>
      </p:sp>
      <p:pic>
        <p:nvPicPr>
          <p:cNvPr id="7" name="Content Placeholder 6">
            <a:extLst>
              <a:ext uri="{FF2B5EF4-FFF2-40B4-BE49-F238E27FC236}">
                <a16:creationId xmlns:a16="http://schemas.microsoft.com/office/drawing/2014/main" id="{8E85490E-64A9-3DD1-8ECB-BDE2F4659900}"/>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7515225" y="1509712"/>
            <a:ext cx="3838575" cy="3838575"/>
          </a:xfrm>
        </p:spPr>
      </p:pic>
    </p:spTree>
    <p:extLst>
      <p:ext uri="{BB962C8B-B14F-4D97-AF65-F5344CB8AC3E}">
        <p14:creationId xmlns:p14="http://schemas.microsoft.com/office/powerpoint/2010/main" val="3958225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671E-91D2-1EC3-C217-5AE8C0537B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51AE1B-34EC-A802-690C-D3B39687BA49}"/>
              </a:ext>
            </a:extLst>
          </p:cNvPr>
          <p:cNvSpPr>
            <a:spLocks noGrp="1"/>
          </p:cNvSpPr>
          <p:nvPr>
            <p:ph type="title"/>
          </p:nvPr>
        </p:nvSpPr>
        <p:spPr/>
        <p:txBody>
          <a:bodyPr/>
          <a:lstStyle/>
          <a:p>
            <a:r>
              <a:rPr lang="en-US" sz="4000"/>
              <a:t>DM6: Data Collection and Use</a:t>
            </a:r>
          </a:p>
        </p:txBody>
      </p:sp>
      <p:sp>
        <p:nvSpPr>
          <p:cNvPr id="5" name="Content Placeholder 4">
            <a:extLst>
              <a:ext uri="{FF2B5EF4-FFF2-40B4-BE49-F238E27FC236}">
                <a16:creationId xmlns:a16="http://schemas.microsoft.com/office/drawing/2014/main" id="{F5C356CD-A7EB-1F64-CB36-DB4AFE5FAD93}"/>
              </a:ext>
            </a:extLst>
          </p:cNvPr>
          <p:cNvSpPr>
            <a:spLocks noGrp="1"/>
          </p:cNvSpPr>
          <p:nvPr>
            <p:ph sz="half" idx="1"/>
          </p:nvPr>
        </p:nvSpPr>
        <p:spPr>
          <a:xfrm>
            <a:off x="838199" y="1658373"/>
            <a:ext cx="6677025" cy="3838396"/>
          </a:xfrm>
        </p:spPr>
        <p:txBody>
          <a:bodyPr/>
          <a:lstStyle/>
          <a:p>
            <a:r>
              <a:rPr lang="en-US" sz="2300" dirty="0"/>
              <a:t>Progress toward a coordinated system for providing and using accessible digital educational materials is continuously measured. </a:t>
            </a:r>
          </a:p>
          <a:p>
            <a:r>
              <a:rPr lang="en-US" sz="2300" dirty="0"/>
              <a:t>Feedback is gathered from multiple sources with strong privacy protections.</a:t>
            </a:r>
          </a:p>
          <a:p>
            <a:r>
              <a:rPr lang="en-US" sz="2300" dirty="0"/>
              <a:t>Both the SEA and LEAs use data to inform decisions about procurement, training, instructional practice, and student support.</a:t>
            </a:r>
          </a:p>
        </p:txBody>
      </p:sp>
      <p:pic>
        <p:nvPicPr>
          <p:cNvPr id="8" name="Content Placeholder 7">
            <a:extLst>
              <a:ext uri="{FF2B5EF4-FFF2-40B4-BE49-F238E27FC236}">
                <a16:creationId xmlns:a16="http://schemas.microsoft.com/office/drawing/2014/main" id="{F1097A41-AA2A-3B0F-863D-FC143633C1DC}"/>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7515225" y="1509712"/>
            <a:ext cx="3838575" cy="3838575"/>
          </a:xfrm>
        </p:spPr>
      </p:pic>
    </p:spTree>
    <p:extLst>
      <p:ext uri="{BB962C8B-B14F-4D97-AF65-F5344CB8AC3E}">
        <p14:creationId xmlns:p14="http://schemas.microsoft.com/office/powerpoint/2010/main" val="168064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780361"/>
            <a:ext cx="8721436" cy="4018584"/>
          </a:xfrm>
        </p:spPr>
        <p:txBody>
          <a:bodyPr vert="horz" lIns="91440" tIns="45720" rIns="91440" bIns="45720" rtlCol="0" anchor="t">
            <a:noAutofit/>
          </a:bodyPr>
          <a:lstStyle/>
          <a:p>
            <a:pPr marL="457200" indent="-457200">
              <a:lnSpc>
                <a:spcPct val="114000"/>
              </a:lnSpc>
              <a:spcBef>
                <a:spcPts val="0"/>
              </a:spcBef>
              <a:spcAft>
                <a:spcPts val="1400"/>
              </a:spcAft>
            </a:pPr>
            <a:r>
              <a:rPr lang="en-US" dirty="0"/>
              <a:t>Use </a:t>
            </a:r>
            <a:r>
              <a:rPr lang="en-US" b="1" dirty="0"/>
              <a:t>Zoom Chat</a:t>
            </a:r>
            <a:r>
              <a:rPr lang="en-US" dirty="0"/>
              <a:t> to respond to presenter prompts, communicate with other attendees, ask questions,</a:t>
            </a:r>
            <a:r>
              <a:rPr lang="en-US" b="1" dirty="0"/>
              <a:t> </a:t>
            </a:r>
            <a:r>
              <a:rPr lang="en-US" dirty="0"/>
              <a:t>and share resources. </a:t>
            </a:r>
          </a:p>
          <a:p>
            <a:pPr marL="457200" indent="-457200">
              <a:lnSpc>
                <a:spcPct val="114000"/>
              </a:lnSpc>
              <a:spcBef>
                <a:spcPts val="0"/>
              </a:spcBef>
              <a:spcAft>
                <a:spcPts val="1400"/>
              </a:spcAft>
            </a:pPr>
            <a:r>
              <a:rPr lang="en-US" dirty="0"/>
              <a:t>Use the </a:t>
            </a:r>
            <a:r>
              <a:rPr lang="en-US" b="1" dirty="0"/>
              <a:t>React button </a:t>
            </a:r>
            <a:r>
              <a:rPr lang="en-US" dirty="0"/>
              <a:t>to raise your hand and ask clarifying questions as we go. If we have time at the end, we will answer any remaining questions. Bring additional questions to next week’s office hours!</a:t>
            </a:r>
          </a:p>
        </p:txBody>
      </p:sp>
    </p:spTree>
    <p:extLst>
      <p:ext uri="{BB962C8B-B14F-4D97-AF65-F5344CB8AC3E}">
        <p14:creationId xmlns:p14="http://schemas.microsoft.com/office/powerpoint/2010/main" val="82440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90BA-8DDD-A003-5D3E-C8FAFE55D4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AF135C-400C-53F9-6548-194E6A16BA0B}"/>
              </a:ext>
            </a:extLst>
          </p:cNvPr>
          <p:cNvSpPr>
            <a:spLocks noGrp="1"/>
          </p:cNvSpPr>
          <p:nvPr>
            <p:ph type="title"/>
          </p:nvPr>
        </p:nvSpPr>
        <p:spPr/>
        <p:txBody>
          <a:bodyPr/>
          <a:lstStyle/>
          <a:p>
            <a:r>
              <a:rPr lang="en-US" sz="4000"/>
              <a:t>DM7: A Sustainability Plan</a:t>
            </a:r>
          </a:p>
        </p:txBody>
      </p:sp>
      <p:sp>
        <p:nvSpPr>
          <p:cNvPr id="5" name="Content Placeholder 4">
            <a:extLst>
              <a:ext uri="{FF2B5EF4-FFF2-40B4-BE49-F238E27FC236}">
                <a16:creationId xmlns:a16="http://schemas.microsoft.com/office/drawing/2014/main" id="{09D9EB88-E33C-571A-454F-0CAF8A59D092}"/>
              </a:ext>
            </a:extLst>
          </p:cNvPr>
          <p:cNvSpPr>
            <a:spLocks noGrp="1"/>
          </p:cNvSpPr>
          <p:nvPr>
            <p:ph sz="half" idx="1"/>
          </p:nvPr>
        </p:nvSpPr>
        <p:spPr>
          <a:xfrm>
            <a:off x="838200" y="1841499"/>
            <a:ext cx="5361878" cy="3655269"/>
          </a:xfrm>
        </p:spPr>
        <p:txBody>
          <a:bodyPr/>
          <a:lstStyle/>
          <a:p>
            <a:r>
              <a:rPr lang="en-US" sz="2400" dirty="0"/>
              <a:t>Moving from an initiative into a lasting, established program—and keeping it going over time. </a:t>
            </a:r>
          </a:p>
          <a:p>
            <a:r>
              <a:rPr lang="en-US" sz="2400" dirty="0"/>
              <a:t>Both the SEA and LEAs use self-assessment data in cycles and adopt a continuous improvement mindset.</a:t>
            </a:r>
          </a:p>
        </p:txBody>
      </p:sp>
      <p:pic>
        <p:nvPicPr>
          <p:cNvPr id="8" name="Content Placeholder 7">
            <a:extLst>
              <a:ext uri="{FF2B5EF4-FFF2-40B4-BE49-F238E27FC236}">
                <a16:creationId xmlns:a16="http://schemas.microsoft.com/office/drawing/2014/main" id="{B6416419-421C-1AEB-C255-AE54F5EE1A08}"/>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7515225" y="1509712"/>
            <a:ext cx="3838575" cy="3838575"/>
          </a:xfrm>
        </p:spPr>
      </p:pic>
    </p:spTree>
    <p:extLst>
      <p:ext uri="{BB962C8B-B14F-4D97-AF65-F5344CB8AC3E}">
        <p14:creationId xmlns:p14="http://schemas.microsoft.com/office/powerpoint/2010/main" val="222380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4899-5D67-39AF-FFF7-E3125395D827}"/>
              </a:ext>
            </a:extLst>
          </p:cNvPr>
          <p:cNvSpPr>
            <a:spLocks noGrp="1"/>
          </p:cNvSpPr>
          <p:nvPr>
            <p:ph type="title"/>
          </p:nvPr>
        </p:nvSpPr>
        <p:spPr/>
        <p:txBody>
          <a:bodyPr/>
          <a:lstStyle/>
          <a:p>
            <a:r>
              <a:rPr lang="en-US"/>
              <a:t>Poll</a:t>
            </a:r>
          </a:p>
        </p:txBody>
      </p:sp>
      <p:sp>
        <p:nvSpPr>
          <p:cNvPr id="3" name="Content Placeholder 2">
            <a:extLst>
              <a:ext uri="{FF2B5EF4-FFF2-40B4-BE49-F238E27FC236}">
                <a16:creationId xmlns:a16="http://schemas.microsoft.com/office/drawing/2014/main" id="{B34E4F25-A036-393A-86D8-244842587EC4}"/>
              </a:ext>
            </a:extLst>
          </p:cNvPr>
          <p:cNvSpPr>
            <a:spLocks noGrp="1"/>
          </p:cNvSpPr>
          <p:nvPr>
            <p:ph idx="1"/>
          </p:nvPr>
        </p:nvSpPr>
        <p:spPr>
          <a:xfrm>
            <a:off x="838200" y="1672359"/>
            <a:ext cx="10787743" cy="2094409"/>
          </a:xfrm>
        </p:spPr>
        <p:txBody>
          <a:bodyPr/>
          <a:lstStyle/>
          <a:p>
            <a:pPr marL="0" indent="0">
              <a:buNone/>
            </a:pPr>
            <a:r>
              <a:rPr lang="en-US"/>
              <a:t>Which DM QI are you interested in exploring more deeply? Why?</a:t>
            </a:r>
          </a:p>
          <a:p>
            <a:pPr marL="0" indent="0">
              <a:buNone/>
            </a:pPr>
            <a:endParaRPr lang="en-US"/>
          </a:p>
        </p:txBody>
      </p:sp>
      <p:sp>
        <p:nvSpPr>
          <p:cNvPr id="4" name="Content Placeholder 12">
            <a:extLst>
              <a:ext uri="{FF2B5EF4-FFF2-40B4-BE49-F238E27FC236}">
                <a16:creationId xmlns:a16="http://schemas.microsoft.com/office/drawing/2014/main" id="{BBE8A9F9-CB35-38A2-58B8-26E752C8B2A8}"/>
              </a:ext>
            </a:extLst>
          </p:cNvPr>
          <p:cNvSpPr txBox="1">
            <a:spLocks/>
          </p:cNvSpPr>
          <p:nvPr/>
        </p:nvSpPr>
        <p:spPr>
          <a:xfrm>
            <a:off x="3673019" y="2419703"/>
            <a:ext cx="1897131" cy="156555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Commitment from Leadership (DM1)</a:t>
            </a:r>
          </a:p>
        </p:txBody>
      </p:sp>
      <p:sp>
        <p:nvSpPr>
          <p:cNvPr id="5" name="Content Placeholder 12">
            <a:extLst>
              <a:ext uri="{FF2B5EF4-FFF2-40B4-BE49-F238E27FC236}">
                <a16:creationId xmlns:a16="http://schemas.microsoft.com/office/drawing/2014/main" id="{CE930516-D8D3-A786-36C4-CAA88BE9BF58}"/>
              </a:ext>
            </a:extLst>
          </p:cNvPr>
          <p:cNvSpPr txBox="1">
            <a:spLocks/>
          </p:cNvSpPr>
          <p:nvPr/>
        </p:nvSpPr>
        <p:spPr>
          <a:xfrm>
            <a:off x="5535860" y="2623298"/>
            <a:ext cx="1897131" cy="114347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a:t>Accessible Procurement (DM2)</a:t>
            </a:r>
          </a:p>
        </p:txBody>
      </p:sp>
      <p:sp>
        <p:nvSpPr>
          <p:cNvPr id="6" name="Content Placeholder 12">
            <a:extLst>
              <a:ext uri="{FF2B5EF4-FFF2-40B4-BE49-F238E27FC236}">
                <a16:creationId xmlns:a16="http://schemas.microsoft.com/office/drawing/2014/main" id="{540C7453-7DF8-97B0-42D4-8527A5086F48}"/>
              </a:ext>
            </a:extLst>
          </p:cNvPr>
          <p:cNvSpPr txBox="1">
            <a:spLocks/>
          </p:cNvSpPr>
          <p:nvPr/>
        </p:nvSpPr>
        <p:spPr>
          <a:xfrm>
            <a:off x="7639996" y="2415542"/>
            <a:ext cx="1424803" cy="156555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Educator-Selected Materials (DM3)</a:t>
            </a:r>
          </a:p>
        </p:txBody>
      </p:sp>
      <p:sp>
        <p:nvSpPr>
          <p:cNvPr id="7" name="Content Placeholder 12">
            <a:extLst>
              <a:ext uri="{FF2B5EF4-FFF2-40B4-BE49-F238E27FC236}">
                <a16:creationId xmlns:a16="http://schemas.microsoft.com/office/drawing/2014/main" id="{D46476F7-8458-82F5-6BE0-236A0DF56CA6}"/>
              </a:ext>
            </a:extLst>
          </p:cNvPr>
          <p:cNvSpPr txBox="1">
            <a:spLocks/>
          </p:cNvSpPr>
          <p:nvPr/>
        </p:nvSpPr>
        <p:spPr>
          <a:xfrm>
            <a:off x="9502837" y="2415542"/>
            <a:ext cx="1424803" cy="16497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Educator-Created Materials (DM4)</a:t>
            </a:r>
          </a:p>
        </p:txBody>
      </p:sp>
      <p:sp>
        <p:nvSpPr>
          <p:cNvPr id="8" name="Content Placeholder 12">
            <a:extLst>
              <a:ext uri="{FF2B5EF4-FFF2-40B4-BE49-F238E27FC236}">
                <a16:creationId xmlns:a16="http://schemas.microsoft.com/office/drawing/2014/main" id="{04B33DA0-F4E3-F0B9-F462-47C1EFE5845F}"/>
              </a:ext>
            </a:extLst>
          </p:cNvPr>
          <p:cNvSpPr txBox="1">
            <a:spLocks/>
          </p:cNvSpPr>
          <p:nvPr/>
        </p:nvSpPr>
        <p:spPr>
          <a:xfrm>
            <a:off x="4846862" y="4332243"/>
            <a:ext cx="1424803" cy="8382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t>Training &amp; Support (DM5)</a:t>
            </a:r>
          </a:p>
        </p:txBody>
      </p:sp>
      <p:sp>
        <p:nvSpPr>
          <p:cNvPr id="9" name="Content Placeholder 12">
            <a:extLst>
              <a:ext uri="{FF2B5EF4-FFF2-40B4-BE49-F238E27FC236}">
                <a16:creationId xmlns:a16="http://schemas.microsoft.com/office/drawing/2014/main" id="{079EFF16-C222-967C-A704-5773C698B5F1}"/>
              </a:ext>
            </a:extLst>
          </p:cNvPr>
          <p:cNvSpPr txBox="1">
            <a:spLocks/>
          </p:cNvSpPr>
          <p:nvPr/>
        </p:nvSpPr>
        <p:spPr>
          <a:xfrm>
            <a:off x="6498932" y="4556430"/>
            <a:ext cx="1802802" cy="8382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dirty="0"/>
              <a:t>Accessibility Data (DM6)</a:t>
            </a:r>
          </a:p>
        </p:txBody>
      </p:sp>
      <p:sp>
        <p:nvSpPr>
          <p:cNvPr id="10" name="Content Placeholder 12">
            <a:extLst>
              <a:ext uri="{FF2B5EF4-FFF2-40B4-BE49-F238E27FC236}">
                <a16:creationId xmlns:a16="http://schemas.microsoft.com/office/drawing/2014/main" id="{7230E92B-3FCF-87BC-A686-348DDEBE9EE1}"/>
              </a:ext>
            </a:extLst>
          </p:cNvPr>
          <p:cNvSpPr txBox="1">
            <a:spLocks/>
          </p:cNvSpPr>
          <p:nvPr/>
        </p:nvSpPr>
        <p:spPr>
          <a:xfrm>
            <a:off x="8311532" y="4556430"/>
            <a:ext cx="1946772" cy="8382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a:t>Sustainability Plan (DM7)</a:t>
            </a:r>
          </a:p>
        </p:txBody>
      </p:sp>
    </p:spTree>
    <p:extLst>
      <p:ext uri="{BB962C8B-B14F-4D97-AF65-F5344CB8AC3E}">
        <p14:creationId xmlns:p14="http://schemas.microsoft.com/office/powerpoint/2010/main" val="99709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1168-7C97-2243-55C0-1EED36973682}"/>
              </a:ext>
            </a:extLst>
          </p:cNvPr>
          <p:cNvSpPr>
            <a:spLocks noGrp="1"/>
          </p:cNvSpPr>
          <p:nvPr>
            <p:ph type="title"/>
          </p:nvPr>
        </p:nvSpPr>
        <p:spPr>
          <a:xfrm>
            <a:off x="1471961" y="1213513"/>
            <a:ext cx="9241728" cy="3215268"/>
          </a:xfrm>
        </p:spPr>
        <p:txBody>
          <a:bodyPr/>
          <a:lstStyle/>
          <a:p>
            <a:r>
              <a:rPr lang="en-US"/>
              <a:t>Looking Ahead</a:t>
            </a:r>
          </a:p>
        </p:txBody>
      </p:sp>
    </p:spTree>
    <p:extLst>
      <p:ext uri="{BB962C8B-B14F-4D97-AF65-F5344CB8AC3E}">
        <p14:creationId xmlns:p14="http://schemas.microsoft.com/office/powerpoint/2010/main" val="843341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77E8-513D-DBA7-BFBC-470A2357FEF8}"/>
              </a:ext>
            </a:extLst>
          </p:cNvPr>
          <p:cNvSpPr>
            <a:spLocks noGrp="1"/>
          </p:cNvSpPr>
          <p:nvPr>
            <p:ph type="title"/>
          </p:nvPr>
        </p:nvSpPr>
        <p:spPr>
          <a:xfrm>
            <a:off x="838200" y="820173"/>
            <a:ext cx="10515600" cy="838200"/>
          </a:xfrm>
        </p:spPr>
        <p:txBody>
          <a:bodyPr anchor="ctr">
            <a:normAutofit/>
          </a:bodyPr>
          <a:lstStyle/>
          <a:p>
            <a:r>
              <a:rPr lang="en-US"/>
              <a:t>Before Our Next Webinar (11/20)</a:t>
            </a:r>
          </a:p>
        </p:txBody>
      </p:sp>
      <p:sp>
        <p:nvSpPr>
          <p:cNvPr id="6" name="Content Placeholder 5">
            <a:extLst>
              <a:ext uri="{FF2B5EF4-FFF2-40B4-BE49-F238E27FC236}">
                <a16:creationId xmlns:a16="http://schemas.microsoft.com/office/drawing/2014/main" id="{D9AABFAA-07C4-4426-269F-3251EAD2C4C9}"/>
              </a:ext>
            </a:extLst>
          </p:cNvPr>
          <p:cNvSpPr>
            <a:spLocks noGrp="1"/>
          </p:cNvSpPr>
          <p:nvPr>
            <p:ph sz="half" idx="1"/>
          </p:nvPr>
        </p:nvSpPr>
        <p:spPr>
          <a:xfrm>
            <a:off x="833079" y="1825127"/>
            <a:ext cx="7133024" cy="3944266"/>
          </a:xfrm>
        </p:spPr>
        <p:txBody>
          <a:bodyPr vert="horz" lIns="91440" tIns="45720" rIns="91440" bIns="45720" rtlCol="0" anchor="t">
            <a:noAutofit/>
          </a:bodyPr>
          <a:lstStyle/>
          <a:p>
            <a:pPr marL="0" indent="0">
              <a:buNone/>
            </a:pPr>
            <a:r>
              <a:rPr lang="en-US" sz="2600">
                <a:ea typeface="+mn-lt"/>
                <a:cs typeface="+mn-lt"/>
              </a:rPr>
              <a:t>Work with your team to review and complete the </a:t>
            </a:r>
            <a:r>
              <a:rPr lang="en-US" sz="2600" b="1">
                <a:ea typeface="+mn-lt"/>
                <a:cs typeface="+mn-lt"/>
              </a:rPr>
              <a:t>Practice Indicators</a:t>
            </a:r>
            <a:r>
              <a:rPr lang="en-US" sz="2600">
                <a:ea typeface="+mn-lt"/>
                <a:cs typeface="+mn-lt"/>
              </a:rPr>
              <a:t> section of the </a:t>
            </a:r>
            <a:r>
              <a:rPr lang="en-US" sz="2600">
                <a:ea typeface="+mn-lt"/>
                <a:cs typeface="+mn-lt"/>
                <a:hlinkClick r:id="rId2"/>
              </a:rPr>
              <a:t>Hexagon Readiness Tool</a:t>
            </a:r>
            <a:r>
              <a:rPr lang="en-US" sz="2600">
                <a:ea typeface="+mn-lt"/>
                <a:cs typeface="+mn-lt"/>
              </a:rPr>
              <a:t> as a first step in assessing your agency’s readiness to implement one or both sets of Quality Indicators.</a:t>
            </a:r>
            <a:endParaRPr lang="en-US">
              <a:ea typeface="+mn-lt"/>
              <a:cs typeface="+mn-lt"/>
            </a:endParaRPr>
          </a:p>
          <a:p>
            <a:pPr marL="0" indent="0">
              <a:buNone/>
            </a:pPr>
            <a:r>
              <a:rPr lang="en-US" sz="2600" b="1"/>
              <a:t>No team yet?</a:t>
            </a:r>
            <a:r>
              <a:rPr lang="en-US" sz="2600"/>
              <a:t> Find one colleague and dive in together!</a:t>
            </a:r>
          </a:p>
        </p:txBody>
      </p:sp>
      <p:pic>
        <p:nvPicPr>
          <p:cNvPr id="3" name="Picture 2" descr="Practice indicators of the Hexagon Tool: evidence, usability, and supports.">
            <a:extLst>
              <a:ext uri="{FF2B5EF4-FFF2-40B4-BE49-F238E27FC236}">
                <a16:creationId xmlns:a16="http://schemas.microsoft.com/office/drawing/2014/main" id="{B1EC5E96-FECC-A2F3-44B3-D6DADC037286}"/>
              </a:ext>
            </a:extLst>
          </p:cNvPr>
          <p:cNvPicPr>
            <a:picLocks noChangeAspect="1"/>
          </p:cNvPicPr>
          <p:nvPr/>
        </p:nvPicPr>
        <p:blipFill>
          <a:blip r:embed="rId3"/>
          <a:stretch>
            <a:fillRect/>
          </a:stretch>
        </p:blipFill>
        <p:spPr>
          <a:xfrm>
            <a:off x="8645764" y="955305"/>
            <a:ext cx="2019431" cy="4801253"/>
          </a:xfrm>
          <a:prstGeom prst="rect">
            <a:avLst/>
          </a:prstGeom>
        </p:spPr>
      </p:pic>
    </p:spTree>
    <p:extLst>
      <p:ext uri="{BB962C8B-B14F-4D97-AF65-F5344CB8AC3E}">
        <p14:creationId xmlns:p14="http://schemas.microsoft.com/office/powerpoint/2010/main" val="899021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2758FE-293B-B392-42B4-DAC688E4FF1D}"/>
              </a:ext>
            </a:extLst>
          </p:cNvPr>
          <p:cNvSpPr>
            <a:spLocks noGrp="1"/>
          </p:cNvSpPr>
          <p:nvPr>
            <p:ph type="title"/>
          </p:nvPr>
        </p:nvSpPr>
        <p:spPr/>
        <p:txBody>
          <a:bodyPr/>
          <a:lstStyle/>
          <a:p>
            <a:r>
              <a:rPr lang="en-US"/>
              <a:t>Keep Your Accessibility Conversations Going</a:t>
            </a:r>
          </a:p>
        </p:txBody>
      </p:sp>
      <p:pic>
        <p:nvPicPr>
          <p:cNvPr id="2" name="Picture 1" descr="Accessibility icon">
            <a:extLst>
              <a:ext uri="{FF2B5EF4-FFF2-40B4-BE49-F238E27FC236}">
                <a16:creationId xmlns:a16="http://schemas.microsoft.com/office/drawing/2014/main" id="{4B3004B3-C240-96C8-1AB6-9E13B398BFC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28423" y="2217813"/>
            <a:ext cx="2568842" cy="2422373"/>
          </a:xfrm>
          <a:prstGeom prst="rect">
            <a:avLst/>
          </a:prstGeom>
        </p:spPr>
      </p:pic>
      <p:sp>
        <p:nvSpPr>
          <p:cNvPr id="7" name="Content Placeholder 6">
            <a:extLst>
              <a:ext uri="{FF2B5EF4-FFF2-40B4-BE49-F238E27FC236}">
                <a16:creationId xmlns:a16="http://schemas.microsoft.com/office/drawing/2014/main" id="{64567547-2BC8-5ADE-3E75-F8F0E69DAD0B}"/>
              </a:ext>
            </a:extLst>
          </p:cNvPr>
          <p:cNvSpPr>
            <a:spLocks noGrp="1"/>
          </p:cNvSpPr>
          <p:nvPr>
            <p:ph idx="1"/>
          </p:nvPr>
        </p:nvSpPr>
        <p:spPr>
          <a:xfrm>
            <a:off x="4271914" y="1785964"/>
            <a:ext cx="6791664" cy="4018584"/>
          </a:xfrm>
        </p:spPr>
        <p:txBody>
          <a:bodyPr/>
          <a:lstStyle/>
          <a:p>
            <a:pPr marL="0" indent="0">
              <a:spcAft>
                <a:spcPts val="1200"/>
              </a:spcAft>
              <a:buNone/>
            </a:pPr>
            <a:r>
              <a:rPr lang="en-US" sz="2400"/>
              <a:t>Ask to add a </a:t>
            </a:r>
            <a:r>
              <a:rPr lang="en-US" sz="2400" b="1"/>
              <a:t>2–3 minute “accessibility moment”</a:t>
            </a:r>
            <a:r>
              <a:rPr lang="en-US" sz="2400"/>
              <a:t> to a team, department, or leadership meeting.</a:t>
            </a:r>
          </a:p>
          <a:p>
            <a:pPr marL="0" indent="0">
              <a:spcAft>
                <a:spcPts val="1200"/>
              </a:spcAft>
              <a:buNone/>
            </a:pPr>
            <a:r>
              <a:rPr lang="en-US" sz="2600" b="1"/>
              <a:t>Conversation Prompt: </a:t>
            </a:r>
            <a:r>
              <a:rPr lang="en-US" sz="2400"/>
              <a:t>“I’ve been learning about ADA Title II and IDEA and how accessibility plays out in our systems, especially when it comes to providing accessible materials for students with disabilities. I’d like to share one quick insight and ask how this connects to our current work.”</a:t>
            </a:r>
          </a:p>
          <a:p>
            <a:pPr marL="0" indent="0">
              <a:spcAft>
                <a:spcPts val="1200"/>
              </a:spcAft>
              <a:buNone/>
            </a:pPr>
            <a:endParaRPr lang="en-US" sz="2600"/>
          </a:p>
        </p:txBody>
      </p:sp>
    </p:spTree>
    <p:extLst>
      <p:ext uri="{BB962C8B-B14F-4D97-AF65-F5344CB8AC3E}">
        <p14:creationId xmlns:p14="http://schemas.microsoft.com/office/powerpoint/2010/main" val="86433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DC29-0014-8CCA-37BE-FBA414505E03}"/>
              </a:ext>
            </a:extLst>
          </p:cNvPr>
          <p:cNvSpPr>
            <a:spLocks noGrp="1"/>
          </p:cNvSpPr>
          <p:nvPr>
            <p:ph type="title"/>
          </p:nvPr>
        </p:nvSpPr>
        <p:spPr/>
        <p:txBody>
          <a:bodyPr/>
          <a:lstStyle/>
          <a:p>
            <a:r>
              <a:rPr lang="en-US"/>
              <a:t>Office Hours</a:t>
            </a:r>
          </a:p>
        </p:txBody>
      </p:sp>
      <p:sp>
        <p:nvSpPr>
          <p:cNvPr id="5" name="Text Placeholder 4">
            <a:extLst>
              <a:ext uri="{FF2B5EF4-FFF2-40B4-BE49-F238E27FC236}">
                <a16:creationId xmlns:a16="http://schemas.microsoft.com/office/drawing/2014/main" id="{92C1AD7F-150C-3A30-D513-5724CD20A7A4}"/>
              </a:ext>
            </a:extLst>
          </p:cNvPr>
          <p:cNvSpPr>
            <a:spLocks noGrp="1"/>
          </p:cNvSpPr>
          <p:nvPr>
            <p:ph type="body" idx="1"/>
          </p:nvPr>
        </p:nvSpPr>
        <p:spPr>
          <a:xfrm>
            <a:off x="839788" y="1555803"/>
            <a:ext cx="5807592" cy="596762"/>
          </a:xfrm>
        </p:spPr>
        <p:txBody>
          <a:bodyPr/>
          <a:lstStyle/>
          <a:p>
            <a:r>
              <a:rPr lang="en-US"/>
              <a:t>When</a:t>
            </a:r>
          </a:p>
        </p:txBody>
      </p:sp>
      <p:sp>
        <p:nvSpPr>
          <p:cNvPr id="3" name="Content Placeholder 2">
            <a:extLst>
              <a:ext uri="{FF2B5EF4-FFF2-40B4-BE49-F238E27FC236}">
                <a16:creationId xmlns:a16="http://schemas.microsoft.com/office/drawing/2014/main" id="{7D9849A5-E0CC-9388-C1B6-108C92CDC6B6}"/>
              </a:ext>
            </a:extLst>
          </p:cNvPr>
          <p:cNvSpPr>
            <a:spLocks noGrp="1"/>
          </p:cNvSpPr>
          <p:nvPr>
            <p:ph sz="half" idx="2"/>
          </p:nvPr>
        </p:nvSpPr>
        <p:spPr>
          <a:xfrm>
            <a:off x="839788" y="2152565"/>
            <a:ext cx="5549582" cy="3631016"/>
          </a:xfrm>
          <a:solidFill>
            <a:schemeClr val="bg1">
              <a:lumMod val="95000"/>
            </a:schemeClr>
          </a:solidFill>
        </p:spPr>
        <p:txBody>
          <a:bodyPr vert="horz" lIns="91440" tIns="45720" rIns="91440" bIns="45720" rtlCol="0" anchor="ctr" anchorCtr="0">
            <a:noAutofit/>
          </a:bodyPr>
          <a:lstStyle/>
          <a:p>
            <a:pPr>
              <a:spcBef>
                <a:spcPts val="1400"/>
              </a:spcBef>
            </a:pPr>
            <a:r>
              <a:rPr lang="en-US" sz="2400" b="0"/>
              <a:t>Tuesday, November 11 from </a:t>
            </a:r>
            <a:br>
              <a:rPr lang="en-US" sz="2400"/>
            </a:br>
            <a:r>
              <a:rPr lang="en-US" sz="2400" b="0"/>
              <a:t>4:00 – 4:50pm ET</a:t>
            </a:r>
            <a:endParaRPr lang="en-US"/>
          </a:p>
          <a:p>
            <a:pPr>
              <a:spcAft>
                <a:spcPts val="1200"/>
              </a:spcAft>
            </a:pPr>
            <a:r>
              <a:rPr lang="en-US" sz="2400" b="0"/>
              <a:t>Wednesday, November 12 from</a:t>
            </a:r>
            <a:br>
              <a:rPr lang="en-US" sz="2400"/>
            </a:br>
            <a:r>
              <a:rPr lang="en-US" sz="2400" b="0"/>
              <a:t>6:00 – 6:50pm ET</a:t>
            </a:r>
            <a:endParaRPr lang="en-US" sz="2400"/>
          </a:p>
          <a:p>
            <a:pPr marL="396875" indent="-396875">
              <a:spcAft>
                <a:spcPts val="4800"/>
              </a:spcAft>
              <a:buFont typeface="Aptos" panose="020B0004020202020204" pitchFamily="34" charset="0"/>
              <a:buChar char="→"/>
            </a:pPr>
            <a:r>
              <a:rPr lang="en-US" sz="2400"/>
              <a:t>The link to the office hour registration and session reminders will be sent in the post-webinar notification email. </a:t>
            </a:r>
          </a:p>
        </p:txBody>
      </p:sp>
      <p:sp>
        <p:nvSpPr>
          <p:cNvPr id="6" name="Text Placeholder 5">
            <a:extLst>
              <a:ext uri="{FF2B5EF4-FFF2-40B4-BE49-F238E27FC236}">
                <a16:creationId xmlns:a16="http://schemas.microsoft.com/office/drawing/2014/main" id="{5B228621-2111-DDD2-0811-494F89C214B7}"/>
              </a:ext>
            </a:extLst>
          </p:cNvPr>
          <p:cNvSpPr>
            <a:spLocks noGrp="1"/>
          </p:cNvSpPr>
          <p:nvPr>
            <p:ph type="body" sz="quarter" idx="3"/>
          </p:nvPr>
        </p:nvSpPr>
        <p:spPr>
          <a:xfrm>
            <a:off x="6619640" y="1594730"/>
            <a:ext cx="5417049" cy="596762"/>
          </a:xfrm>
        </p:spPr>
        <p:txBody>
          <a:bodyPr/>
          <a:lstStyle/>
          <a:p>
            <a:r>
              <a:rPr lang="en-US"/>
              <a:t>Sample Questions</a:t>
            </a:r>
          </a:p>
        </p:txBody>
      </p:sp>
      <p:sp>
        <p:nvSpPr>
          <p:cNvPr id="4" name="Content Placeholder 3">
            <a:extLst>
              <a:ext uri="{FF2B5EF4-FFF2-40B4-BE49-F238E27FC236}">
                <a16:creationId xmlns:a16="http://schemas.microsoft.com/office/drawing/2014/main" id="{3743765F-DC2C-66E1-6B19-4E96254AF0D7}"/>
              </a:ext>
            </a:extLst>
          </p:cNvPr>
          <p:cNvSpPr>
            <a:spLocks noGrp="1"/>
          </p:cNvSpPr>
          <p:nvPr>
            <p:ph sz="quarter" idx="4"/>
          </p:nvPr>
        </p:nvSpPr>
        <p:spPr>
          <a:xfrm>
            <a:off x="6736570" y="2191492"/>
            <a:ext cx="4750580" cy="3592088"/>
          </a:xfrm>
          <a:solidFill>
            <a:schemeClr val="accent6">
              <a:lumMod val="20000"/>
              <a:lumOff val="80000"/>
            </a:schemeClr>
          </a:solidFill>
        </p:spPr>
        <p:txBody>
          <a:bodyPr vert="horz" lIns="91440" tIns="45720" rIns="91440" bIns="45720" rtlCol="0" anchor="ctr" anchorCtr="0">
            <a:noAutofit/>
          </a:bodyPr>
          <a:lstStyle/>
          <a:p>
            <a:r>
              <a:rPr lang="en-US" sz="2400"/>
              <a:t>How do I get others to value accessibility?</a:t>
            </a:r>
          </a:p>
          <a:p>
            <a:r>
              <a:rPr lang="en-US" sz="2400">
                <a:ea typeface="+mn-lt"/>
                <a:cs typeface="+mn-lt"/>
              </a:rPr>
              <a:t>How do the Quality Indicators connect to other initiatives we’re already doing?</a:t>
            </a:r>
          </a:p>
          <a:p>
            <a:r>
              <a:rPr lang="en-US" sz="2400"/>
              <a:t>How often should our team meet?</a:t>
            </a:r>
          </a:p>
        </p:txBody>
      </p:sp>
    </p:spTree>
    <p:extLst>
      <p:ext uri="{BB962C8B-B14F-4D97-AF65-F5344CB8AC3E}">
        <p14:creationId xmlns:p14="http://schemas.microsoft.com/office/powerpoint/2010/main" val="357468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A82849-D151-64A7-E619-F4BF6C5BDC5B}"/>
              </a:ext>
            </a:extLst>
          </p:cNvPr>
          <p:cNvSpPr>
            <a:spLocks noGrp="1"/>
          </p:cNvSpPr>
          <p:nvPr>
            <p:ph type="title"/>
          </p:nvPr>
        </p:nvSpPr>
        <p:spPr>
          <a:xfrm>
            <a:off x="838199" y="820173"/>
            <a:ext cx="10849495" cy="1341136"/>
          </a:xfrm>
        </p:spPr>
        <p:txBody>
          <a:bodyPr anchor="b">
            <a:noAutofit/>
          </a:bodyPr>
          <a:lstStyle/>
          <a:p>
            <a:r>
              <a:rPr lang="en-US" sz="5000"/>
              <a:t>Webinar 4</a:t>
            </a:r>
            <a:br>
              <a:rPr lang="en-US" sz="5000"/>
            </a:br>
            <a:r>
              <a:rPr lang="en-US" sz="4000"/>
              <a:t>Accessible Formats (AF) Quality Indicators </a:t>
            </a:r>
          </a:p>
        </p:txBody>
      </p:sp>
      <p:sp>
        <p:nvSpPr>
          <p:cNvPr id="24" name="Content Placeholder 23">
            <a:extLst>
              <a:ext uri="{FF2B5EF4-FFF2-40B4-BE49-F238E27FC236}">
                <a16:creationId xmlns:a16="http://schemas.microsoft.com/office/drawing/2014/main" id="{F51D39E4-FC8B-7683-C5E5-5A8F985F44FD}"/>
              </a:ext>
            </a:extLst>
          </p:cNvPr>
          <p:cNvSpPr>
            <a:spLocks noGrp="1"/>
          </p:cNvSpPr>
          <p:nvPr>
            <p:ph idx="1"/>
          </p:nvPr>
        </p:nvSpPr>
        <p:spPr>
          <a:xfrm>
            <a:off x="2644966" y="2661711"/>
            <a:ext cx="5529550" cy="2439099"/>
          </a:xfrm>
        </p:spPr>
        <p:txBody>
          <a:bodyPr/>
          <a:lstStyle/>
          <a:p>
            <a:pPr marL="0" indent="0">
              <a:spcBef>
                <a:spcPts val="0"/>
              </a:spcBef>
              <a:spcAft>
                <a:spcPts val="7000"/>
              </a:spcAft>
              <a:buNone/>
            </a:pPr>
            <a:r>
              <a:rPr lang="en-US" sz="3600">
                <a:solidFill>
                  <a:schemeClr val="bg1"/>
                </a:solidFill>
              </a:rPr>
              <a:t>Date: November 20, 2025</a:t>
            </a:r>
          </a:p>
          <a:p>
            <a:pPr marL="0" indent="0">
              <a:spcBef>
                <a:spcPts val="0"/>
              </a:spcBef>
              <a:buNone/>
            </a:pPr>
            <a:r>
              <a:rPr lang="en-US" sz="3600">
                <a:solidFill>
                  <a:schemeClr val="bg1"/>
                </a:solidFill>
              </a:rPr>
              <a:t>Time: 2:00 – 2:50 p.m. ET</a:t>
            </a:r>
          </a:p>
        </p:txBody>
      </p:sp>
    </p:spTree>
    <p:extLst>
      <p:ext uri="{BB962C8B-B14F-4D97-AF65-F5344CB8AC3E}">
        <p14:creationId xmlns:p14="http://schemas.microsoft.com/office/powerpoint/2010/main" val="372436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dirty="0"/>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938213" y="2247011"/>
            <a:ext cx="5157787" cy="3274116"/>
          </a:xfrm>
        </p:spPr>
        <p:txBody>
          <a:bodyPr vert="horz" lIns="91440" tIns="45720" rIns="91440" bIns="45720" rtlCol="0" anchor="t">
            <a:normAutofit/>
          </a:bodyPr>
          <a:lstStyle/>
          <a:p>
            <a:pPr marL="457200" lvl="1" indent="0">
              <a:lnSpc>
                <a:spcPct val="160000"/>
              </a:lnSpc>
              <a:spcBef>
                <a:spcPts val="0"/>
              </a:spcBef>
              <a:spcAft>
                <a:spcPts val="0"/>
              </a:spcAft>
              <a:buNone/>
            </a:pPr>
            <a:r>
              <a:rPr lang="en-US">
                <a:hlinkClick r:id="rId2"/>
              </a:rPr>
              <a:t>ncademi.org</a:t>
            </a:r>
            <a:r>
              <a:rPr lang="en-US"/>
              <a:t> </a:t>
            </a:r>
          </a:p>
          <a:p>
            <a:pPr marL="457200" lvl="1" indent="0">
              <a:lnSpc>
                <a:spcPct val="160000"/>
              </a:lnSpc>
              <a:spcBef>
                <a:spcPts val="0"/>
              </a:spcBef>
              <a:spcAft>
                <a:spcPts val="0"/>
              </a:spcAft>
              <a:buNone/>
            </a:pPr>
            <a:r>
              <a:rPr lang="en-US">
                <a:hlinkClick r:id="rId3"/>
              </a:rPr>
              <a:t>ncademi@usu.edu</a:t>
            </a:r>
            <a:r>
              <a:rPr lang="en-US"/>
              <a:t>   </a:t>
            </a:r>
          </a:p>
          <a:p>
            <a:pPr marL="457200" lvl="1" indent="0">
              <a:lnSpc>
                <a:spcPct val="160000"/>
              </a:lnSpc>
              <a:spcBef>
                <a:spcPts val="0"/>
              </a:spcBef>
              <a:spcAft>
                <a:spcPts val="0"/>
              </a:spcAft>
              <a:buNone/>
            </a:pPr>
            <a:r>
              <a:rPr lang="en-US"/>
              <a:t>435.554.8213 (voice or text)</a:t>
            </a:r>
          </a:p>
          <a:p>
            <a:pPr marL="457200" lvl="1" indent="0">
              <a:lnSpc>
                <a:spcPct val="160000"/>
              </a:lnSpc>
              <a:spcBef>
                <a:spcPts val="0"/>
              </a:spcBef>
              <a:spcAft>
                <a:spcPts val="0"/>
              </a:spcAft>
              <a:buNone/>
            </a:pPr>
            <a:r>
              <a:rPr lang="en-US">
                <a:hlinkClick r:id="rId4"/>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174205" y="23316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5"/>
              </a:rPr>
              <a:t>ncademi.org/newsletter</a:t>
            </a:r>
            <a:endParaRPr lang="en-US" sz="2400"/>
          </a:p>
        </p:txBody>
      </p:sp>
      <p:pic>
        <p:nvPicPr>
          <p:cNvPr id="13" name="Picture 12" descr="QR code to newsletter signup">
            <a:extLst>
              <a:ext uri="{FF2B5EF4-FFF2-40B4-BE49-F238E27FC236}">
                <a16:creationId xmlns:a16="http://schemas.microsoft.com/office/drawing/2014/main" id="{7AA8BF0D-ADBA-29CA-9016-07E4E1554746}"/>
              </a:ext>
            </a:extLst>
          </p:cNvPr>
          <p:cNvPicPr>
            <a:picLocks noChangeAspect="1"/>
          </p:cNvPicPr>
          <p:nvPr/>
        </p:nvPicPr>
        <p:blipFill>
          <a:blip r:embed="rId6"/>
          <a:srcRect l="7080" t="7550" r="7080" b="7149"/>
          <a:stretch>
            <a:fillRect/>
          </a:stretch>
        </p:blipFill>
        <p:spPr>
          <a:xfrm>
            <a:off x="6400112" y="2882146"/>
            <a:ext cx="2760524" cy="2743200"/>
          </a:xfrm>
          <a:prstGeom prst="rect">
            <a:avLst/>
          </a:prstGeom>
        </p:spPr>
      </p:pic>
    </p:spTree>
    <p:extLst>
      <p:ext uri="{BB962C8B-B14F-4D97-AF65-F5344CB8AC3E}">
        <p14:creationId xmlns:p14="http://schemas.microsoft.com/office/powerpoint/2010/main" val="2683432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The Home of NCADEMI</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10515600" cy="1838146"/>
          </a:xfrm>
        </p:spPr>
        <p:txBody>
          <a:bodyPr vert="horz" lIns="91440" tIns="45720" rIns="91440" bIns="45720" rtlCol="0" anchor="t">
            <a:noAutofit/>
          </a:bodyPr>
          <a:lstStyle/>
          <a:p>
            <a:pPr marL="0" indent="0">
              <a:lnSpc>
                <a:spcPct val="113999"/>
              </a:lnSpc>
              <a:spcBef>
                <a:spcPts val="0"/>
              </a:spcBef>
              <a:spcAft>
                <a:spcPts val="1200"/>
              </a:spcAft>
              <a:buNone/>
            </a:pPr>
            <a:r>
              <a:rPr lang="en-US" sz="2400">
                <a:ea typeface="+mn-lt"/>
                <a:cs typeface="+mn-lt"/>
              </a:rPr>
              <a:t>Our project is housed at Utah State University (USU), administered within the Institute for Disability Research, Policy &amp; Practice (IDRPP), in partnership with Web Accessibility in Mind (WebAIM) and Technical Assistance for Excellence in Special Education (TAESE).</a:t>
            </a:r>
            <a:endParaRPr lang="en-US"/>
          </a:p>
        </p:txBody>
      </p:sp>
      <p:pic>
        <p:nvPicPr>
          <p:cNvPr id="16" name="Picture 15" descr="Emma Eccles Jones College of Education &amp; Human Services, Institute for Disability Research, Policy &amp; Practice, Utah State University logo.">
            <a:extLst>
              <a:ext uri="{FF2B5EF4-FFF2-40B4-BE49-F238E27FC236}">
                <a16:creationId xmlns:a16="http://schemas.microsoft.com/office/drawing/2014/main" id="{38A62E64-53EE-1147-5017-4B03BF46CE5E}"/>
              </a:ext>
            </a:extLst>
          </p:cNvPr>
          <p:cNvPicPr>
            <a:picLocks noChangeAspect="1"/>
          </p:cNvPicPr>
          <p:nvPr/>
        </p:nvPicPr>
        <p:blipFill>
          <a:blip r:embed="rId2"/>
          <a:stretch>
            <a:fillRect/>
          </a:stretch>
        </p:blipFill>
        <p:spPr>
          <a:xfrm>
            <a:off x="3986212" y="3107456"/>
            <a:ext cx="4219575" cy="1431642"/>
          </a:xfrm>
          <a:prstGeom prst="rect">
            <a:avLst/>
          </a:prstGeom>
        </p:spPr>
      </p:pic>
      <p:pic>
        <p:nvPicPr>
          <p:cNvPr id="15" name="Picture 14" descr="Web Accessibility in Mind (WebAIM) logo">
            <a:extLst>
              <a:ext uri="{FF2B5EF4-FFF2-40B4-BE49-F238E27FC236}">
                <a16:creationId xmlns:a16="http://schemas.microsoft.com/office/drawing/2014/main" id="{EA15B842-A083-9DDB-BEE4-3CA52EF412B9}"/>
              </a:ext>
            </a:extLst>
          </p:cNvPr>
          <p:cNvPicPr>
            <a:picLocks noChangeAspect="1"/>
          </p:cNvPicPr>
          <p:nvPr/>
        </p:nvPicPr>
        <p:blipFill>
          <a:blip r:embed="rId3"/>
          <a:stretch>
            <a:fillRect/>
          </a:stretch>
        </p:blipFill>
        <p:spPr>
          <a:xfrm>
            <a:off x="1566638" y="4845407"/>
            <a:ext cx="3171825" cy="846044"/>
          </a:xfrm>
          <a:prstGeom prst="rect">
            <a:avLst/>
          </a:prstGeom>
        </p:spPr>
      </p:pic>
      <p:pic>
        <p:nvPicPr>
          <p:cNvPr id="14" name="Picture 13" descr="Technical Assistance for Excellence in Special Education (TAESE) logo">
            <a:extLst>
              <a:ext uri="{FF2B5EF4-FFF2-40B4-BE49-F238E27FC236}">
                <a16:creationId xmlns:a16="http://schemas.microsoft.com/office/drawing/2014/main" id="{A43C9F67-06D4-30EE-961E-2C06A69E62E3}"/>
              </a:ext>
            </a:extLst>
          </p:cNvPr>
          <p:cNvPicPr>
            <a:picLocks noChangeAspect="1"/>
          </p:cNvPicPr>
          <p:nvPr/>
        </p:nvPicPr>
        <p:blipFill>
          <a:blip r:embed="rId4"/>
          <a:stretch>
            <a:fillRect/>
          </a:stretch>
        </p:blipFill>
        <p:spPr>
          <a:xfrm>
            <a:off x="7186837" y="4744554"/>
            <a:ext cx="3438525" cy="1047750"/>
          </a:xfrm>
          <a:prstGeom prst="rect">
            <a:avLst/>
          </a:prstGeom>
        </p:spPr>
      </p:pic>
    </p:spTree>
    <p:extLst>
      <p:ext uri="{BB962C8B-B14F-4D97-AF65-F5344CB8AC3E}">
        <p14:creationId xmlns:p14="http://schemas.microsoft.com/office/powerpoint/2010/main" val="2619536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endParaRPr lang="en-US"/>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2"/>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663050" y="4242364"/>
            <a:ext cx="1962150" cy="657225"/>
          </a:xfrm>
        </p:spPr>
      </p:pic>
      <p:pic>
        <p:nvPicPr>
          <p:cNvPr id="4" name="Picture 3" descr="NCADEMI logo">
            <a:extLst>
              <a:ext uri="{FF2B5EF4-FFF2-40B4-BE49-F238E27FC236}">
                <a16:creationId xmlns:a16="http://schemas.microsoft.com/office/drawing/2014/main" id="{693BE6A3-8E80-6A0E-2006-C1A69B8F02D9}"/>
              </a:ext>
            </a:extLst>
          </p:cNvPr>
          <p:cNvPicPr>
            <a:picLocks noChangeAspect="1"/>
          </p:cNvPicPr>
          <p:nvPr/>
        </p:nvPicPr>
        <p:blipFill>
          <a:blip r:embed="rId5"/>
          <a:srcRect/>
          <a:stretch/>
        </p:blipFill>
        <p:spPr>
          <a:xfrm>
            <a:off x="637951" y="6183478"/>
            <a:ext cx="2514600" cy="502920"/>
          </a:xfrm>
          <a:prstGeom prst="rect">
            <a:avLst/>
          </a:prstGeom>
        </p:spPr>
      </p:pic>
      <p:sp>
        <p:nvSpPr>
          <p:cNvPr id="6" name="TextBox 5">
            <a:extLst>
              <a:ext uri="{FF2B5EF4-FFF2-40B4-BE49-F238E27FC236}">
                <a16:creationId xmlns:a16="http://schemas.microsoft.com/office/drawing/2014/main" id="{86CDE920-F5F8-8EA1-B0D5-A106C0814847}"/>
              </a:ext>
            </a:extLst>
          </p:cNvPr>
          <p:cNvSpPr txBox="1"/>
          <p:nvPr/>
        </p:nvSpPr>
        <p:spPr>
          <a:xfrm>
            <a:off x="7540259"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64872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Webinar Series Facilitators</a:t>
            </a:r>
          </a:p>
        </p:txBody>
      </p:sp>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496605" y="1882540"/>
            <a:ext cx="2497643"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Jena Fahlbush</a:t>
            </a:r>
            <a:br>
              <a:rPr lang="en-US" sz="2000">
                <a:ea typeface="+mn-lt"/>
                <a:cs typeface="+mn-lt"/>
              </a:rPr>
            </a:br>
            <a:r>
              <a:rPr lang="en-US" sz="2000"/>
              <a:t>Technical Assistance Specialist</a:t>
            </a:r>
          </a:p>
        </p:txBody>
      </p:sp>
      <p:sp>
        <p:nvSpPr>
          <p:cNvPr id="4" name="Content Placeholder 2">
            <a:extLst>
              <a:ext uri="{FF2B5EF4-FFF2-40B4-BE49-F238E27FC236}">
                <a16:creationId xmlns:a16="http://schemas.microsoft.com/office/drawing/2014/main" id="{7B5FE44B-3CFD-D683-E5A2-DF17CC89E7DA}"/>
              </a:ext>
            </a:extLst>
          </p:cNvPr>
          <p:cNvSpPr txBox="1">
            <a:spLocks/>
          </p:cNvSpPr>
          <p:nvPr/>
        </p:nvSpPr>
        <p:spPr>
          <a:xfrm>
            <a:off x="2499670" y="4903716"/>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Christopher</a:t>
            </a:r>
            <a:r>
              <a:rPr lang="en-US" sz="2000" b="1">
                <a:ea typeface="+mn-lt"/>
                <a:cs typeface="+mn-lt"/>
              </a:rPr>
              <a:t> Phillips</a:t>
            </a:r>
            <a:r>
              <a:rPr lang="en-US" sz="2000">
                <a:ea typeface="+mn-lt"/>
                <a:cs typeface="+mn-lt"/>
              </a:rPr>
              <a:t> </a:t>
            </a:r>
            <a:br>
              <a:rPr lang="en-US" sz="2000">
                <a:ea typeface="+mn-lt"/>
                <a:cs typeface="+mn-lt"/>
              </a:rPr>
            </a:br>
            <a:r>
              <a:rPr lang="en-US" sz="2000"/>
              <a:t>Technical Assistance Specialist</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4975761" y="3558265"/>
            <a:ext cx="2018806" cy="838201"/>
          </a:xfrm>
        </p:spPr>
        <p:txBody>
          <a:bodyPr vert="horz" lIns="91440" tIns="45720" rIns="91440" bIns="45720" rtlCol="0" anchor="t">
            <a:noAutofit/>
          </a:bodyPr>
          <a:lstStyle/>
          <a:p>
            <a:pPr marL="0" indent="0">
              <a:lnSpc>
                <a:spcPct val="100000"/>
              </a:lnSpc>
              <a:spcBef>
                <a:spcPts val="0"/>
              </a:spcBef>
              <a:spcAft>
                <a:spcPts val="1200"/>
              </a:spcAft>
              <a:buNone/>
            </a:pPr>
            <a:r>
              <a:rPr lang="en-US" sz="2000" b="1"/>
              <a:t>Cynthia Curry</a:t>
            </a:r>
            <a:br>
              <a:rPr lang="en-US" sz="2000" b="1"/>
            </a:br>
            <a:r>
              <a:rPr lang="en-US" sz="2000"/>
              <a:t>Project Director</a:t>
            </a:r>
          </a:p>
        </p:txBody>
      </p:sp>
      <p:sp>
        <p:nvSpPr>
          <p:cNvPr id="20" name="Content Placeholder 2">
            <a:extLst>
              <a:ext uri="{FF2B5EF4-FFF2-40B4-BE49-F238E27FC236}">
                <a16:creationId xmlns:a16="http://schemas.microsoft.com/office/drawing/2014/main" id="{F17D8392-C8F2-51E8-40E3-F7A032F76D5C}"/>
              </a:ext>
            </a:extLst>
          </p:cNvPr>
          <p:cNvSpPr txBox="1">
            <a:spLocks/>
          </p:cNvSpPr>
          <p:nvPr/>
        </p:nvSpPr>
        <p:spPr>
          <a:xfrm>
            <a:off x="7108731" y="4842641"/>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Kristen Perez-Rickels</a:t>
            </a:r>
            <a:br>
              <a:rPr lang="en-US" sz="2000">
                <a:ea typeface="+mn-lt"/>
                <a:cs typeface="+mn-lt"/>
              </a:rPr>
            </a:br>
            <a:r>
              <a:rPr lang="en-US" sz="2000"/>
              <a:t>Technical Assistance Specialist</a:t>
            </a:r>
          </a:p>
        </p:txBody>
      </p:sp>
      <p:sp>
        <p:nvSpPr>
          <p:cNvPr id="8" name="Content Placeholder 2">
            <a:extLst>
              <a:ext uri="{FF2B5EF4-FFF2-40B4-BE49-F238E27FC236}">
                <a16:creationId xmlns:a16="http://schemas.microsoft.com/office/drawing/2014/main" id="{9E84F0D6-B8A0-FBE2-80EC-9EE4E5FF6AD6}"/>
              </a:ext>
            </a:extLst>
          </p:cNvPr>
          <p:cNvSpPr txBox="1">
            <a:spLocks/>
          </p:cNvSpPr>
          <p:nvPr/>
        </p:nvSpPr>
        <p:spPr>
          <a:xfrm>
            <a:off x="9473704" y="1822297"/>
            <a:ext cx="2491922"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Rob Carr</a:t>
            </a:r>
            <a:br>
              <a:rPr lang="en-US" sz="2000">
                <a:ea typeface="+mn-lt"/>
                <a:cs typeface="+mn-lt"/>
              </a:rPr>
            </a:br>
            <a:r>
              <a:rPr lang="en-US" sz="2000"/>
              <a:t>Digital Accessibility Specialist</a:t>
            </a:r>
          </a:p>
        </p:txBody>
      </p:sp>
    </p:spTree>
    <p:extLst>
      <p:ext uri="{BB962C8B-B14F-4D97-AF65-F5344CB8AC3E}">
        <p14:creationId xmlns:p14="http://schemas.microsoft.com/office/powerpoint/2010/main" val="303983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317E6-3711-496E-A30C-D5F203A72DBE}"/>
              </a:ext>
            </a:extLst>
          </p:cNvPr>
          <p:cNvSpPr>
            <a:spLocks noGrp="1"/>
          </p:cNvSpPr>
          <p:nvPr>
            <p:ph type="title"/>
          </p:nvPr>
        </p:nvSpPr>
        <p:spPr>
          <a:xfrm>
            <a:off x="1475136" y="1961658"/>
            <a:ext cx="9241728" cy="2553620"/>
          </a:xfrm>
        </p:spPr>
        <p:txBody>
          <a:bodyPr/>
          <a:lstStyle/>
          <a:p>
            <a:r>
              <a:rPr lang="en-US"/>
              <a:t>Q&amp;A</a:t>
            </a:r>
          </a:p>
        </p:txBody>
      </p:sp>
    </p:spTree>
    <p:extLst>
      <p:ext uri="{BB962C8B-B14F-4D97-AF65-F5344CB8AC3E}">
        <p14:creationId xmlns:p14="http://schemas.microsoft.com/office/powerpoint/2010/main" val="427203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60DF-8773-55B5-65E9-9D2221838471}"/>
              </a:ext>
            </a:extLst>
          </p:cNvPr>
          <p:cNvSpPr>
            <a:spLocks noGrp="1"/>
          </p:cNvSpPr>
          <p:nvPr>
            <p:ph type="title"/>
          </p:nvPr>
        </p:nvSpPr>
        <p:spPr/>
        <p:txBody>
          <a:bodyPr/>
          <a:lstStyle/>
          <a:p>
            <a:r>
              <a:rPr lang="en-US"/>
              <a:t>Today's Guest</a:t>
            </a:r>
          </a:p>
        </p:txBody>
      </p:sp>
      <p:sp>
        <p:nvSpPr>
          <p:cNvPr id="3" name="Content Placeholder 2">
            <a:extLst>
              <a:ext uri="{FF2B5EF4-FFF2-40B4-BE49-F238E27FC236}">
                <a16:creationId xmlns:a16="http://schemas.microsoft.com/office/drawing/2014/main" id="{0A3FB7A8-94EF-26F0-738D-3658E1B2A1E8}"/>
              </a:ext>
            </a:extLst>
          </p:cNvPr>
          <p:cNvSpPr>
            <a:spLocks noGrp="1"/>
          </p:cNvSpPr>
          <p:nvPr>
            <p:ph sz="half" idx="1"/>
          </p:nvPr>
        </p:nvSpPr>
        <p:spPr>
          <a:xfrm>
            <a:off x="838200" y="1837311"/>
            <a:ext cx="5334000" cy="3838396"/>
          </a:xfrm>
        </p:spPr>
        <p:txBody>
          <a:bodyPr vert="horz" lIns="91440" tIns="45720" rIns="91440" bIns="45720" rtlCol="0" anchor="t">
            <a:noAutofit/>
          </a:bodyPr>
          <a:lstStyle/>
          <a:p>
            <a:pPr marL="0" indent="0">
              <a:buNone/>
            </a:pPr>
            <a:r>
              <a:rPr lang="en-US" b="1"/>
              <a:t>Mary Lane</a:t>
            </a:r>
          </a:p>
          <a:p>
            <a:pPr marL="0" indent="0">
              <a:buNone/>
            </a:pPr>
            <a:r>
              <a:rPr lang="en-US"/>
              <a:t>Former Education Consultant, New Hampshire Department of Education</a:t>
            </a:r>
          </a:p>
        </p:txBody>
      </p:sp>
      <p:pic>
        <p:nvPicPr>
          <p:cNvPr id="5" name="Content Placeholder 4">
            <a:extLst>
              <a:ext uri="{FF2B5EF4-FFF2-40B4-BE49-F238E27FC236}">
                <a16:creationId xmlns:a16="http://schemas.microsoft.com/office/drawing/2014/main" id="{FD539608-1D91-BBF4-77E0-475AAC936757}"/>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882178" y="1409400"/>
            <a:ext cx="3838396" cy="3838396"/>
          </a:xfrm>
          <a:prstGeom prst="ellipse">
            <a:avLst/>
          </a:prstGeom>
        </p:spPr>
      </p:pic>
    </p:spTree>
    <p:extLst>
      <p:ext uri="{BB962C8B-B14F-4D97-AF65-F5344CB8AC3E}">
        <p14:creationId xmlns:p14="http://schemas.microsoft.com/office/powerpoint/2010/main" val="392412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E7FF-65F9-5D6E-25DC-71F2A49A4F36}"/>
              </a:ext>
            </a:extLst>
          </p:cNvPr>
          <p:cNvSpPr>
            <a:spLocks noGrp="1"/>
          </p:cNvSpPr>
          <p:nvPr>
            <p:ph type="title"/>
          </p:nvPr>
        </p:nvSpPr>
        <p:spPr>
          <a:xfrm>
            <a:off x="778573" y="862648"/>
            <a:ext cx="10515600" cy="838200"/>
          </a:xfrm>
        </p:spPr>
        <p:txBody>
          <a:bodyPr/>
          <a:lstStyle/>
          <a:p>
            <a:r>
              <a:rPr lang="en-US"/>
              <a:t>Series Timeline</a:t>
            </a:r>
          </a:p>
        </p:txBody>
      </p:sp>
      <p:sp>
        <p:nvSpPr>
          <p:cNvPr id="9" name="TextBox 8">
            <a:extLst>
              <a:ext uri="{FF2B5EF4-FFF2-40B4-BE49-F238E27FC236}">
                <a16:creationId xmlns:a16="http://schemas.microsoft.com/office/drawing/2014/main" id="{B948ED98-1A3B-D69C-844A-49A9303FFC89}"/>
              </a:ext>
            </a:extLst>
          </p:cNvPr>
          <p:cNvSpPr txBox="1"/>
          <p:nvPr/>
        </p:nvSpPr>
        <p:spPr>
          <a:xfrm>
            <a:off x="1049458" y="3977454"/>
            <a:ext cx="1719176"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1: Overview &amp; Foundation</a:t>
            </a:r>
          </a:p>
        </p:txBody>
      </p:sp>
      <p:sp>
        <p:nvSpPr>
          <p:cNvPr id="10" name="TextBox 9">
            <a:extLst>
              <a:ext uri="{FF2B5EF4-FFF2-40B4-BE49-F238E27FC236}">
                <a16:creationId xmlns:a16="http://schemas.microsoft.com/office/drawing/2014/main" id="{52F770B6-DAF8-7CC1-9E98-9F4872918C75}"/>
              </a:ext>
            </a:extLst>
          </p:cNvPr>
          <p:cNvSpPr txBox="1"/>
          <p:nvPr/>
        </p:nvSpPr>
        <p:spPr>
          <a:xfrm>
            <a:off x="2768634" y="4056360"/>
            <a:ext cx="1720240" cy="1938992"/>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2: Intro to Quality Indicators &amp; Readiness</a:t>
            </a:r>
          </a:p>
        </p:txBody>
      </p:sp>
      <p:sp>
        <p:nvSpPr>
          <p:cNvPr id="11" name="TextBox 10">
            <a:extLst>
              <a:ext uri="{FF2B5EF4-FFF2-40B4-BE49-F238E27FC236}">
                <a16:creationId xmlns:a16="http://schemas.microsoft.com/office/drawing/2014/main" id="{E19FDE1C-675B-C27B-54A7-422B6DA2E9A6}"/>
              </a:ext>
            </a:extLst>
          </p:cNvPr>
          <p:cNvSpPr txBox="1"/>
          <p:nvPr/>
        </p:nvSpPr>
        <p:spPr>
          <a:xfrm>
            <a:off x="4498699" y="397212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3: DM Indicators</a:t>
            </a:r>
          </a:p>
        </p:txBody>
      </p:sp>
      <p:sp>
        <p:nvSpPr>
          <p:cNvPr id="12" name="TextBox 11">
            <a:extLst>
              <a:ext uri="{FF2B5EF4-FFF2-40B4-BE49-F238E27FC236}">
                <a16:creationId xmlns:a16="http://schemas.microsoft.com/office/drawing/2014/main" id="{3C5805CC-DD1C-33E6-E588-B8BFBD67EF52}"/>
              </a:ext>
            </a:extLst>
          </p:cNvPr>
          <p:cNvSpPr txBox="1"/>
          <p:nvPr/>
        </p:nvSpPr>
        <p:spPr>
          <a:xfrm>
            <a:off x="6178889" y="4065323"/>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4: AF Indicators</a:t>
            </a:r>
          </a:p>
        </p:txBody>
      </p:sp>
      <p:sp>
        <p:nvSpPr>
          <p:cNvPr id="13" name="TextBox 12">
            <a:extLst>
              <a:ext uri="{FF2B5EF4-FFF2-40B4-BE49-F238E27FC236}">
                <a16:creationId xmlns:a16="http://schemas.microsoft.com/office/drawing/2014/main" id="{4D0F80A3-235B-179F-78F8-D037CEB29930}"/>
              </a:ext>
            </a:extLst>
          </p:cNvPr>
          <p:cNvSpPr txBox="1"/>
          <p:nvPr/>
        </p:nvSpPr>
        <p:spPr>
          <a:xfrm>
            <a:off x="7892332" y="3972126"/>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5: Self-Assessment</a:t>
            </a:r>
          </a:p>
        </p:txBody>
      </p:sp>
      <p:sp>
        <p:nvSpPr>
          <p:cNvPr id="14" name="TextBox 13">
            <a:extLst>
              <a:ext uri="{FF2B5EF4-FFF2-40B4-BE49-F238E27FC236}">
                <a16:creationId xmlns:a16="http://schemas.microsoft.com/office/drawing/2014/main" id="{0764A601-7D6B-DA05-E6D1-6A91097367E0}"/>
              </a:ext>
            </a:extLst>
          </p:cNvPr>
          <p:cNvSpPr txBox="1"/>
          <p:nvPr/>
        </p:nvSpPr>
        <p:spPr>
          <a:xfrm>
            <a:off x="9633559" y="404869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6: TTA Readiness</a:t>
            </a:r>
          </a:p>
        </p:txBody>
      </p:sp>
      <p:pic>
        <p:nvPicPr>
          <p:cNvPr id="21" name="Picture 20" descr="Illustration showing the growth of a plant in six stages: a hand placing a seed in a pot, a sprout, a watering can watering new leaves on the spout, a budding flower, one full flower, and finally a pot with multiple blooming flowers.">
            <a:extLst>
              <a:ext uri="{FF2B5EF4-FFF2-40B4-BE49-F238E27FC236}">
                <a16:creationId xmlns:a16="http://schemas.microsoft.com/office/drawing/2014/main" id="{783EAAC4-1E4C-0A55-BCC8-80129F0363A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3333" l="9911" r="93459">
                        <a14:foregroundMark x1="47572" y1="12000" x2="38454" y2="59667"/>
                        <a14:foregroundMark x1="38454" y1="59667" x2="13280" y2="58333"/>
                        <a14:foregroundMark x1="13280" y1="58333" x2="7730" y2="67333"/>
                        <a14:foregroundMark x1="7730" y1="67333" x2="5946" y2="84667"/>
                        <a14:foregroundMark x1="5946" y1="84667" x2="13380" y2="87333"/>
                        <a14:foregroundMark x1="13380" y1="87333" x2="8028" y2="92000"/>
                        <a14:foregroundMark x1="8028" y1="92000" x2="51338" y2="99667"/>
                        <a14:foregroundMark x1="51338" y1="99667" x2="94054" y2="94000"/>
                        <a14:foregroundMark x1="94054" y1="94000" x2="97820" y2="56333"/>
                        <a14:foregroundMark x1="97820" y1="56333" x2="93459" y2="26333"/>
                        <a14:foregroundMark x1="93459" y1="26333" x2="58969" y2="36333"/>
                        <a14:foregroundMark x1="58969" y1="36333" x2="50545" y2="22333"/>
                        <a14:foregroundMark x1="50545" y1="22333" x2="46878" y2="10667"/>
                        <a14:foregroundMark x1="46878" y1="10667" x2="41130" y2="32000"/>
                        <a14:foregroundMark x1="41130" y1="32000" x2="41130" y2="52667"/>
                        <a14:foregroundMark x1="11893" y1="73000" x2="13677" y2="72000"/>
                        <a14:foregroundMark x1="27552" y1="77333" x2="28345" y2="71667"/>
                        <a14:foregroundMark x1="27056" y1="86333" x2="27056" y2="86333"/>
                        <a14:foregroundMark x1="43806" y1="50667" x2="42616" y2="80667"/>
                        <a14:foregroundMark x1="42616" y1="80667" x2="44202" y2="92000"/>
                        <a14:foregroundMark x1="57681" y1="70667" x2="58969" y2="93333"/>
                        <a14:foregroundMark x1="10109" y1="78333" x2="19227" y2="79333"/>
                        <a14:backgroundMark x1="3171" y1="21000" x2="28345" y2="28000"/>
                        <a14:backgroundMark x1="28345" y1="28000" x2="38949" y2="18000"/>
                        <a14:backgroundMark x1="38949" y1="18000" x2="39841" y2="333"/>
                        <a14:backgroundMark x1="39841" y1="333" x2="39841" y2="0"/>
                      </a14:backgroundRemoval>
                    </a14:imgEffect>
                  </a14:imgLayer>
                </a14:imgProps>
              </a:ext>
            </a:extLst>
          </a:blip>
          <a:stretch>
            <a:fillRect/>
          </a:stretch>
        </p:blipFill>
        <p:spPr>
          <a:xfrm>
            <a:off x="761527" y="1114227"/>
            <a:ext cx="10668945" cy="2857899"/>
          </a:xfrm>
          <a:prstGeom prst="rect">
            <a:avLst/>
          </a:prstGeom>
        </p:spPr>
      </p:pic>
    </p:spTree>
    <p:extLst>
      <p:ext uri="{BB962C8B-B14F-4D97-AF65-F5344CB8AC3E}">
        <p14:creationId xmlns:p14="http://schemas.microsoft.com/office/powerpoint/2010/main" val="121818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3AD7B-E629-FE52-582F-950266034F17}"/>
              </a:ext>
            </a:extLst>
          </p:cNvPr>
          <p:cNvSpPr>
            <a:spLocks noGrp="1"/>
          </p:cNvSpPr>
          <p:nvPr>
            <p:ph type="title"/>
          </p:nvPr>
        </p:nvSpPr>
        <p:spPr>
          <a:xfrm>
            <a:off x="1471961" y="1213512"/>
            <a:ext cx="8325180" cy="3127133"/>
          </a:xfrm>
        </p:spPr>
        <p:txBody>
          <a:bodyPr/>
          <a:lstStyle/>
          <a:p>
            <a:r>
              <a:rPr lang="en-US"/>
              <a:t>Webinar 2 Takeaways</a:t>
            </a:r>
          </a:p>
        </p:txBody>
      </p:sp>
    </p:spTree>
    <p:extLst>
      <p:ext uri="{BB962C8B-B14F-4D97-AF65-F5344CB8AC3E}">
        <p14:creationId xmlns:p14="http://schemas.microsoft.com/office/powerpoint/2010/main" val="130599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7107A-F65D-EFE3-4AD4-915C0B495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3747F-7E89-7811-02A5-AA8C2AA6AEE8}"/>
              </a:ext>
            </a:extLst>
          </p:cNvPr>
          <p:cNvSpPr>
            <a:spLocks noGrp="1"/>
          </p:cNvSpPr>
          <p:nvPr>
            <p:ph type="title"/>
          </p:nvPr>
        </p:nvSpPr>
        <p:spPr/>
        <p:txBody>
          <a:bodyPr/>
          <a:lstStyle/>
          <a:p>
            <a:r>
              <a:rPr lang="en-US"/>
              <a:t>Watering the Sprout</a:t>
            </a:r>
          </a:p>
        </p:txBody>
      </p:sp>
      <p:pic>
        <p:nvPicPr>
          <p:cNvPr id="10" name="Picture 9" descr="Webinar 2 icon of watering can watering the sprout.">
            <a:extLst>
              <a:ext uri="{FF2B5EF4-FFF2-40B4-BE49-F238E27FC236}">
                <a16:creationId xmlns:a16="http://schemas.microsoft.com/office/drawing/2014/main" id="{8F13E9A8-7F22-83B2-E5BA-3021F43E7A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85" b="96635" l="7752" r="88372">
                        <a14:foregroundMark x1="57364" y1="11058" x2="75969" y2="29327"/>
                        <a14:foregroundMark x1="77519" y1="10577" x2="75194" y2="11538"/>
                        <a14:foregroundMark x1="35659" y1="40385" x2="29457" y2="62019"/>
                        <a14:foregroundMark x1="32558" y1="39423" x2="25581" y2="58654"/>
                        <a14:foregroundMark x1="27574" y1="62981" x2="28682" y2="65385"/>
                        <a14:foregroundMark x1="25581" y1="58654" x2="27574" y2="62981"/>
                        <a14:foregroundMark x1="47287" y1="91827" x2="47287" y2="91827"/>
                        <a14:foregroundMark x1="82171" y1="18269" x2="65116" y2="3365"/>
                        <a14:foregroundMark x1="65116" y1="3365" x2="72093" y2="6250"/>
                        <a14:foregroundMark x1="55814" y1="96154" x2="30233" y2="96635"/>
                        <a14:backgroundMark x1="64341" y1="60577" x2="86047" y2="50962"/>
                        <a14:backgroundMark x1="86047" y1="50962" x2="93798" y2="50000"/>
                        <a14:backgroundMark x1="18605" y1="62981" x2="18605" y2="62981"/>
                      </a14:backgroundRemoval>
                    </a14:imgEffect>
                  </a14:imgLayer>
                </a14:imgProps>
              </a:ext>
            </a:extLst>
          </a:blip>
          <a:stretch>
            <a:fillRect/>
          </a:stretch>
        </p:blipFill>
        <p:spPr>
          <a:xfrm>
            <a:off x="5701233" y="78712"/>
            <a:ext cx="1364628" cy="2200333"/>
          </a:xfrm>
          <a:prstGeom prst="rect">
            <a:avLst/>
          </a:prstGeom>
        </p:spPr>
      </p:pic>
      <p:sp>
        <p:nvSpPr>
          <p:cNvPr id="3" name="Content Placeholder 2">
            <a:extLst>
              <a:ext uri="{FF2B5EF4-FFF2-40B4-BE49-F238E27FC236}">
                <a16:creationId xmlns:a16="http://schemas.microsoft.com/office/drawing/2014/main" id="{C1FC7845-598B-7C6E-31CA-0D25799FDF56}"/>
              </a:ext>
            </a:extLst>
          </p:cNvPr>
          <p:cNvSpPr>
            <a:spLocks noGrp="1"/>
          </p:cNvSpPr>
          <p:nvPr>
            <p:ph sz="half" idx="1"/>
          </p:nvPr>
        </p:nvSpPr>
        <p:spPr>
          <a:xfrm>
            <a:off x="838201" y="1757574"/>
            <a:ext cx="6519413" cy="3852773"/>
          </a:xfrm>
        </p:spPr>
        <p:txBody>
          <a:bodyPr vert="horz" lIns="91440" tIns="45720" rIns="91440" bIns="45720" rtlCol="0" anchor="t">
            <a:noAutofit/>
          </a:bodyPr>
          <a:lstStyle/>
          <a:p>
            <a:pPr marL="514350" indent="-514350">
              <a:spcBef>
                <a:spcPts val="0"/>
              </a:spcBef>
              <a:spcAft>
                <a:spcPts val="1800"/>
              </a:spcAft>
              <a:buFont typeface="+mj-lt"/>
              <a:buAutoNum type="arabicPeriod"/>
            </a:pPr>
            <a:r>
              <a:rPr lang="en-US" sz="2400"/>
              <a:t>IDEA and ADA Title II have </a:t>
            </a:r>
            <a:br>
              <a:rPr lang="en-US" sz="2400"/>
            </a:br>
            <a:r>
              <a:rPr lang="en-US" sz="2400"/>
              <a:t>requirements for providing </a:t>
            </a:r>
            <a:br>
              <a:rPr lang="en-US" sz="2400"/>
            </a:br>
            <a:r>
              <a:rPr lang="en-US" sz="2400"/>
              <a:t>accessible materials in PreK-12.</a:t>
            </a:r>
          </a:p>
          <a:p>
            <a:pPr marL="514350" indent="-514350">
              <a:spcBef>
                <a:spcPts val="0"/>
              </a:spcBef>
              <a:spcAft>
                <a:spcPts val="1800"/>
              </a:spcAft>
              <a:buFont typeface="+mj-lt"/>
              <a:buAutoNum type="arabicPeriod"/>
            </a:pPr>
            <a:r>
              <a:rPr lang="en-US" sz="2400"/>
              <a:t>NCADEMI’s evidence-based Quality Indicators are aligned with both laws.</a:t>
            </a:r>
          </a:p>
          <a:p>
            <a:pPr marL="514350" indent="-514350">
              <a:spcBef>
                <a:spcPts val="0"/>
              </a:spcBef>
              <a:spcAft>
                <a:spcPts val="1800"/>
              </a:spcAft>
              <a:buFont typeface="+mj-lt"/>
              <a:buAutoNum type="arabicPeriod"/>
            </a:pPr>
            <a:r>
              <a:rPr lang="en-US" sz="2400"/>
              <a:t>Before implementing the Quality Indicators, make sure your team is prepared by using the </a:t>
            </a:r>
            <a:r>
              <a:rPr lang="en-US" sz="2400" b="1"/>
              <a:t>Readiness Hexagon Tool</a:t>
            </a:r>
            <a:r>
              <a:rPr lang="en-US" sz="2400"/>
              <a:t>. </a:t>
            </a:r>
          </a:p>
        </p:txBody>
      </p:sp>
      <p:sp>
        <p:nvSpPr>
          <p:cNvPr id="5" name="Content Placeholder 4">
            <a:extLst>
              <a:ext uri="{FF2B5EF4-FFF2-40B4-BE49-F238E27FC236}">
                <a16:creationId xmlns:a16="http://schemas.microsoft.com/office/drawing/2014/main" id="{92CD7509-7195-B036-54CE-FA66B8371DA4}"/>
              </a:ext>
            </a:extLst>
          </p:cNvPr>
          <p:cNvSpPr>
            <a:spLocks noGrp="1"/>
          </p:cNvSpPr>
          <p:nvPr>
            <p:ph sz="half" idx="2"/>
          </p:nvPr>
        </p:nvSpPr>
        <p:spPr>
          <a:xfrm>
            <a:off x="7125663" y="1178879"/>
            <a:ext cx="4420437" cy="1186145"/>
          </a:xfrm>
        </p:spPr>
        <p:txBody>
          <a:bodyPr/>
          <a:lstStyle/>
          <a:p>
            <a:pPr marL="0" indent="0" algn="ctr">
              <a:buNone/>
            </a:pPr>
            <a:r>
              <a:rPr lang="en-US" b="1" dirty="0">
                <a:hlinkClick r:id="rId5"/>
              </a:rPr>
              <a:t>Webinar 2 </a:t>
            </a:r>
            <a:br>
              <a:rPr lang="en-US" b="1" dirty="0">
                <a:hlinkClick r:id="rId5"/>
              </a:rPr>
            </a:br>
            <a:r>
              <a:rPr lang="en-US" b="1" dirty="0">
                <a:hlinkClick r:id="rId5"/>
              </a:rPr>
              <a:t>Recording &amp; Resources</a:t>
            </a:r>
            <a:endParaRPr lang="en-US" b="1" dirty="0"/>
          </a:p>
        </p:txBody>
      </p:sp>
      <p:pic>
        <p:nvPicPr>
          <p:cNvPr id="8" name="Picture 7" descr="QR code to webinar 2 resources and recording.">
            <a:extLst>
              <a:ext uri="{FF2B5EF4-FFF2-40B4-BE49-F238E27FC236}">
                <a16:creationId xmlns:a16="http://schemas.microsoft.com/office/drawing/2014/main" id="{63B61E25-B8B9-E4DC-2104-642B1ECFB876}"/>
              </a:ext>
            </a:extLst>
          </p:cNvPr>
          <p:cNvPicPr>
            <a:picLocks noChangeAspect="1"/>
          </p:cNvPicPr>
          <p:nvPr/>
        </p:nvPicPr>
        <p:blipFill>
          <a:blip r:embed="rId6"/>
          <a:stretch>
            <a:fillRect/>
          </a:stretch>
        </p:blipFill>
        <p:spPr>
          <a:xfrm>
            <a:off x="8132133" y="2365024"/>
            <a:ext cx="2625827" cy="2713773"/>
          </a:xfrm>
          <a:prstGeom prst="rect">
            <a:avLst/>
          </a:prstGeom>
        </p:spPr>
      </p:pic>
    </p:spTree>
    <p:extLst>
      <p:ext uri="{BB962C8B-B14F-4D97-AF65-F5344CB8AC3E}">
        <p14:creationId xmlns:p14="http://schemas.microsoft.com/office/powerpoint/2010/main" val="72798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88AC9F-721D-19ED-23EE-DD2323E76130}"/>
              </a:ext>
            </a:extLst>
          </p:cNvPr>
          <p:cNvSpPr>
            <a:spLocks noGrp="1"/>
          </p:cNvSpPr>
          <p:nvPr>
            <p:ph type="title"/>
          </p:nvPr>
        </p:nvSpPr>
        <p:spPr>
          <a:xfrm>
            <a:off x="1386236" y="2451763"/>
            <a:ext cx="9241728" cy="2553620"/>
          </a:xfrm>
        </p:spPr>
        <p:txBody>
          <a:bodyPr/>
          <a:lstStyle/>
          <a:p>
            <a:r>
              <a:rPr lang="en-US"/>
              <a:t>Webinar 3: Quality Indicators for Accessible Digital Educational Materials</a:t>
            </a:r>
          </a:p>
        </p:txBody>
      </p:sp>
    </p:spTree>
    <p:extLst>
      <p:ext uri="{BB962C8B-B14F-4D97-AF65-F5344CB8AC3E}">
        <p14:creationId xmlns:p14="http://schemas.microsoft.com/office/powerpoint/2010/main" val="3082573171"/>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005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199</TotalTime>
  <Words>1566</Words>
  <Application>Microsoft Office PowerPoint</Application>
  <PresentationFormat>Widescreen</PresentationFormat>
  <Paragraphs>199</Paragraphs>
  <Slides>40</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Aptos Display</vt:lpstr>
      <vt:lpstr>Arial</vt:lpstr>
      <vt:lpstr>Calibri</vt:lpstr>
      <vt:lpstr>Dreaming Outloud Pro</vt:lpstr>
      <vt:lpstr>Museo Slab 500</vt:lpstr>
      <vt:lpstr>Wingdings</vt:lpstr>
      <vt:lpstr>Office Theme</vt:lpstr>
      <vt:lpstr>Powering Access Through Systemic Action</vt:lpstr>
      <vt:lpstr>Webinar Support &amp; Resources</vt:lpstr>
      <vt:lpstr>Webinar Communication</vt:lpstr>
      <vt:lpstr>Webinar Series Facilitators</vt:lpstr>
      <vt:lpstr>Today's Guest</vt:lpstr>
      <vt:lpstr>Series Timeline</vt:lpstr>
      <vt:lpstr>Webinar 2 Takeaways</vt:lpstr>
      <vt:lpstr>Watering the Sprout</vt:lpstr>
      <vt:lpstr>Webinar 3: Quality Indicators for Accessible Digital Educational Materials</vt:lpstr>
      <vt:lpstr>Recall the Two Sets of Quality Indicators</vt:lpstr>
      <vt:lpstr>What do we mean by digital accessibility?</vt:lpstr>
      <vt:lpstr>Equally Effective and Equally Integrated</vt:lpstr>
      <vt:lpstr>Digital Accessibility in Action in 2008</vt:lpstr>
      <vt:lpstr>QIs for Accessible Digital Materials (DM)</vt:lpstr>
      <vt:lpstr>Americans with Disabilities Act</vt:lpstr>
      <vt:lpstr>Important Updates</vt:lpstr>
      <vt:lpstr>Conformance Deadline</vt:lpstr>
      <vt:lpstr>Additional Resource Related to ADA Title II</vt:lpstr>
      <vt:lpstr>Getting Started with the Quality Indicators</vt:lpstr>
      <vt:lpstr>Interdependent Quality Indicators</vt:lpstr>
      <vt:lpstr>Quality Indicators for the Provision and Use of Accessible Digital Educational Materials (DM QIs)</vt:lpstr>
      <vt:lpstr>Acronyms Defined</vt:lpstr>
      <vt:lpstr>DM1: Commitment from Leadership</vt:lpstr>
      <vt:lpstr>New Hampshire’s Leadership Story</vt:lpstr>
      <vt:lpstr>DM2: Guidelines for Procurement</vt:lpstr>
      <vt:lpstr>DM3: Guidelines for Educator-Selected Materials</vt:lpstr>
      <vt:lpstr>DM4: Guidelines for Educator-Created Materials</vt:lpstr>
      <vt:lpstr>DM5: Professional Development and TA</vt:lpstr>
      <vt:lpstr>DM6: Data Collection and Use</vt:lpstr>
      <vt:lpstr>DM7: A Sustainability Plan</vt:lpstr>
      <vt:lpstr>Poll</vt:lpstr>
      <vt:lpstr>Looking Ahead</vt:lpstr>
      <vt:lpstr>Before Our Next Webinar (11/20)</vt:lpstr>
      <vt:lpstr>Keep Your Accessibility Conversations Going</vt:lpstr>
      <vt:lpstr>Office Hours</vt:lpstr>
      <vt:lpstr>Webinar 4 Accessible Formats (AF) Quality Indicators </vt:lpstr>
      <vt:lpstr>Contact, Connect, and Stay Informed</vt:lpstr>
      <vt:lpstr>The Home of NCADEMI</vt:lpstr>
      <vt:lpstr>Disclaimers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lastModifiedBy>Jena Fahlbush</cp:lastModifiedBy>
  <cp:revision>3</cp:revision>
  <dcterms:created xsi:type="dcterms:W3CDTF">2024-09-20T19:53:30Z</dcterms:created>
  <dcterms:modified xsi:type="dcterms:W3CDTF">2025-11-06T18:42:37Z</dcterms:modified>
  <cp:category/>
</cp:coreProperties>
</file>