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Lst>
  <p:notesMasterIdLst>
    <p:notesMasterId r:id="rId46"/>
  </p:notesMasterIdLst>
  <p:sldIdLst>
    <p:sldId id="267" r:id="rId3"/>
    <p:sldId id="352" r:id="rId4"/>
    <p:sldId id="332" r:id="rId5"/>
    <p:sldId id="348" r:id="rId6"/>
    <p:sldId id="459" r:id="rId7"/>
    <p:sldId id="461" r:id="rId8"/>
    <p:sldId id="268" r:id="rId9"/>
    <p:sldId id="460" r:id="rId10"/>
    <p:sldId id="445" r:id="rId11"/>
    <p:sldId id="378" r:id="rId12"/>
    <p:sldId id="380" r:id="rId13"/>
    <p:sldId id="406" r:id="rId14"/>
    <p:sldId id="408" r:id="rId15"/>
    <p:sldId id="462" r:id="rId16"/>
    <p:sldId id="379" r:id="rId17"/>
    <p:sldId id="450" r:id="rId18"/>
    <p:sldId id="448" r:id="rId19"/>
    <p:sldId id="453" r:id="rId20"/>
    <p:sldId id="454" r:id="rId21"/>
    <p:sldId id="455" r:id="rId22"/>
    <p:sldId id="456" r:id="rId23"/>
    <p:sldId id="435" r:id="rId24"/>
    <p:sldId id="413" r:id="rId25"/>
    <p:sldId id="436" r:id="rId26"/>
    <p:sldId id="443" r:id="rId27"/>
    <p:sldId id="414" r:id="rId28"/>
    <p:sldId id="416" r:id="rId29"/>
    <p:sldId id="419" r:id="rId30"/>
    <p:sldId id="422" r:id="rId31"/>
    <p:sldId id="425" r:id="rId32"/>
    <p:sldId id="428" r:id="rId33"/>
    <p:sldId id="431" r:id="rId34"/>
    <p:sldId id="400" r:id="rId35"/>
    <p:sldId id="377" r:id="rId36"/>
    <p:sldId id="457" r:id="rId37"/>
    <p:sldId id="261" r:id="rId38"/>
    <p:sldId id="444" r:id="rId39"/>
    <p:sldId id="350" r:id="rId40"/>
    <p:sldId id="371" r:id="rId41"/>
    <p:sldId id="265" r:id="rId42"/>
    <p:sldId id="339" r:id="rId43"/>
    <p:sldId id="263" r:id="rId44"/>
    <p:sldId id="34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E294C-11AF-F42F-272E-88986262C22B}" name="Christopher Phillips" initials="CP" userId="ilTjjj4i994XxAvW57ke5dyg67FVK0OyHqGn3kLk41g=" providerId="None"/>
  <p188:author id="{6F605B5B-E355-40BE-EAAD-0037AE2965A1}" name="Kristen Perez-Rickels" initials="KP" userId="kta4v8czHe+TAUc7DB2f5G6GPkD/PFt1LZyyMQMUFQA=" providerId="None"/>
  <p188:author id="{C7F66884-FD7D-EE71-BE11-01FDB784E13C}" name="Cynthia Curry" initials="CC" userId="Cynthia Curry" providerId="None"/>
  <p188:author id="{B6A1B9B6-B6DA-48A1-CB96-E97A58054661}" name="Jena Fahlbush" initials="JF" userId="vjrXSoiKRpeyE/phFoF7/nkoZNaqA+QcTyZgT7/HtVo=" providerId="None"/>
  <p188:author id="{B48753EC-4F77-7F6D-653E-D57A823C6CB6}" name="Cynthia Curry" initials="CC" userId="iEvfDsXcgFz46NorJh2apB5STWl8OkXO2s4F7L6vWdA=" providerId="None"/>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0"/>
    <a:srgbClr val="0D2234"/>
    <a:srgbClr val="005191"/>
    <a:srgbClr val="D67C28"/>
    <a:srgbClr val="AC6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09" autoAdjust="0"/>
  </p:normalViewPr>
  <p:slideViewPr>
    <p:cSldViewPr snapToGrid="0">
      <p:cViewPr varScale="1">
        <p:scale>
          <a:sx n="68" d="100"/>
          <a:sy n="68" d="100"/>
        </p:scale>
        <p:origin x="1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06539-49AC-4255-8952-0372C664A23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538D0E5-481B-49CB-86AA-B1693E095F15}">
      <dgm:prSet phldrT="[Text]" phldr="0" custT="1"/>
      <dgm:spPr/>
      <dgm:t>
        <a:bodyPr/>
        <a:lstStyle/>
        <a:p>
          <a:r>
            <a:rPr lang="en-US" sz="2200">
              <a:solidFill>
                <a:schemeClr val="tx1"/>
              </a:solidFill>
            </a:rPr>
            <a:t>Leadership</a:t>
          </a:r>
        </a:p>
      </dgm:t>
    </dgm:pt>
    <dgm:pt modelId="{E5F8763C-C5AA-468D-8CA7-17E044C6120F}" type="parTrans" cxnId="{618588DA-3049-4BC1-9CCA-A5CD76102BD6}">
      <dgm:prSet/>
      <dgm:spPr/>
      <dgm:t>
        <a:bodyPr/>
        <a:lstStyle/>
        <a:p>
          <a:endParaRPr lang="en-US"/>
        </a:p>
      </dgm:t>
    </dgm:pt>
    <dgm:pt modelId="{E2CFF6B5-2216-4B4C-B05E-9A77135FECCA}" type="sibTrans" cxnId="{618588DA-3049-4BC1-9CCA-A5CD76102BD6}">
      <dgm:prSet/>
      <dgm:spPr/>
      <dgm:t>
        <a:bodyPr/>
        <a:lstStyle/>
        <a:p>
          <a:endParaRPr lang="en-US"/>
        </a:p>
      </dgm:t>
    </dgm:pt>
    <dgm:pt modelId="{B55C1962-34C6-4DB9-B6E1-C3DF19B9ACA3}">
      <dgm:prSet phldrT="[Text]" phldr="0" custT="1"/>
      <dgm:spPr/>
      <dgm:t>
        <a:bodyPr/>
        <a:lstStyle/>
        <a:p>
          <a:r>
            <a:rPr lang="en-US" sz="2200">
              <a:solidFill>
                <a:schemeClr val="tx1"/>
              </a:solidFill>
            </a:rPr>
            <a:t>Guidelines</a:t>
          </a:r>
        </a:p>
      </dgm:t>
    </dgm:pt>
    <dgm:pt modelId="{9637BEE4-D5DC-412E-8A1F-269F38C71425}" type="parTrans" cxnId="{72EB3958-F9FE-45ED-9C10-1645FA859E0C}">
      <dgm:prSet/>
      <dgm:spPr/>
      <dgm:t>
        <a:bodyPr/>
        <a:lstStyle/>
        <a:p>
          <a:endParaRPr lang="en-US"/>
        </a:p>
      </dgm:t>
    </dgm:pt>
    <dgm:pt modelId="{451A22DA-2A48-48BF-A3B3-26B95CBDA38E}" type="sibTrans" cxnId="{72EB3958-F9FE-45ED-9C10-1645FA859E0C}">
      <dgm:prSet/>
      <dgm:spPr/>
      <dgm:t>
        <a:bodyPr/>
        <a:lstStyle/>
        <a:p>
          <a:endParaRPr lang="en-US"/>
        </a:p>
      </dgm:t>
    </dgm:pt>
    <dgm:pt modelId="{01FB661C-6310-42AC-BED4-86508C46FF54}">
      <dgm:prSet phldrT="[Text]" phldr="0" custT="1"/>
      <dgm:spPr/>
      <dgm:t>
        <a:bodyPr/>
        <a:lstStyle/>
        <a:p>
          <a:r>
            <a:rPr lang="en-US" sz="2200">
              <a:solidFill>
                <a:schemeClr val="tx1"/>
              </a:solidFill>
            </a:rPr>
            <a:t>Training &amp; Support</a:t>
          </a:r>
        </a:p>
      </dgm:t>
    </dgm:pt>
    <dgm:pt modelId="{007ABF1D-5AB3-450E-98A5-71FE5C2A7204}" type="parTrans" cxnId="{E1FECA9A-DF71-4A38-B4D8-D6A588C0F8CD}">
      <dgm:prSet/>
      <dgm:spPr/>
      <dgm:t>
        <a:bodyPr/>
        <a:lstStyle/>
        <a:p>
          <a:endParaRPr lang="en-US"/>
        </a:p>
      </dgm:t>
    </dgm:pt>
    <dgm:pt modelId="{2B5B6A60-DBC5-4092-8BFD-9B792181EFB4}" type="sibTrans" cxnId="{E1FECA9A-DF71-4A38-B4D8-D6A588C0F8CD}">
      <dgm:prSet/>
      <dgm:spPr/>
      <dgm:t>
        <a:bodyPr/>
        <a:lstStyle/>
        <a:p>
          <a:endParaRPr lang="en-US"/>
        </a:p>
      </dgm:t>
    </dgm:pt>
    <dgm:pt modelId="{439C81C8-6F14-4853-950C-46E48DC445C8}">
      <dgm:prSet phldrT="[Text]" phldr="0" custT="1"/>
      <dgm:spPr/>
      <dgm:t>
        <a:bodyPr/>
        <a:lstStyle/>
        <a:p>
          <a:r>
            <a:rPr lang="en-US" sz="2200">
              <a:solidFill>
                <a:schemeClr val="tx1"/>
              </a:solidFill>
            </a:rPr>
            <a:t>Continuous Improvement</a:t>
          </a:r>
        </a:p>
      </dgm:t>
    </dgm:pt>
    <dgm:pt modelId="{4368EFE1-9320-4557-AC4C-4DE0C0DE494D}" type="parTrans" cxnId="{C08BC11C-0F23-490A-B2DE-DA8A7611FB64}">
      <dgm:prSet/>
      <dgm:spPr/>
      <dgm:t>
        <a:bodyPr/>
        <a:lstStyle/>
        <a:p>
          <a:endParaRPr lang="en-US"/>
        </a:p>
      </dgm:t>
    </dgm:pt>
    <dgm:pt modelId="{E533F103-5231-4D93-B00C-8E3C175AE45A}" type="sibTrans" cxnId="{C08BC11C-0F23-490A-B2DE-DA8A7611FB64}">
      <dgm:prSet/>
      <dgm:spPr/>
      <dgm:t>
        <a:bodyPr/>
        <a:lstStyle/>
        <a:p>
          <a:endParaRPr lang="en-US"/>
        </a:p>
      </dgm:t>
    </dgm:pt>
    <dgm:pt modelId="{0A2C6BC6-A531-47CE-9A13-4D316AA7DD90}">
      <dgm:prSet phldrT="[Text]" phldr="0" custT="1"/>
      <dgm:spPr/>
      <dgm:t>
        <a:bodyPr/>
        <a:lstStyle/>
        <a:p>
          <a:r>
            <a:rPr lang="en-US" sz="2200">
              <a:solidFill>
                <a:schemeClr val="tx1"/>
              </a:solidFill>
            </a:rPr>
            <a:t>Sustainability</a:t>
          </a:r>
        </a:p>
      </dgm:t>
    </dgm:pt>
    <dgm:pt modelId="{5B1C7766-0DF8-4A43-BCB4-74B86AF85C46}" type="parTrans" cxnId="{7D6CEC6E-CFEE-4856-91F3-DF65A3BF532F}">
      <dgm:prSet/>
      <dgm:spPr/>
      <dgm:t>
        <a:bodyPr/>
        <a:lstStyle/>
        <a:p>
          <a:endParaRPr lang="en-US"/>
        </a:p>
      </dgm:t>
    </dgm:pt>
    <dgm:pt modelId="{0C723909-A3A8-4F1A-8F76-FCAB1BE89806}" type="sibTrans" cxnId="{7D6CEC6E-CFEE-4856-91F3-DF65A3BF532F}">
      <dgm:prSet/>
      <dgm:spPr/>
      <dgm:t>
        <a:bodyPr/>
        <a:lstStyle/>
        <a:p>
          <a:endParaRPr lang="en-US"/>
        </a:p>
      </dgm:t>
    </dgm:pt>
    <dgm:pt modelId="{79947415-EEFC-47B6-9EC6-E02439A2D4C2}" type="pres">
      <dgm:prSet presAssocID="{5AB06539-49AC-4255-8952-0372C664A23A}" presName="cycle" presStyleCnt="0">
        <dgm:presLayoutVars>
          <dgm:dir/>
          <dgm:resizeHandles val="exact"/>
        </dgm:presLayoutVars>
      </dgm:prSet>
      <dgm:spPr/>
    </dgm:pt>
    <dgm:pt modelId="{0BDF9E09-2CF7-4B77-AA98-9034582DD62D}" type="pres">
      <dgm:prSet presAssocID="{1538D0E5-481B-49CB-86AA-B1693E095F15}" presName="node" presStyleLbl="node1" presStyleIdx="0" presStyleCnt="5" custScaleX="149299" custScaleY="118453">
        <dgm:presLayoutVars>
          <dgm:bulletEnabled val="1"/>
        </dgm:presLayoutVars>
      </dgm:prSet>
      <dgm:spPr/>
    </dgm:pt>
    <dgm:pt modelId="{22A82726-7077-466D-A6CF-24DC6D1BA07E}" type="pres">
      <dgm:prSet presAssocID="{1538D0E5-481B-49CB-86AA-B1693E095F15}" presName="spNode" presStyleCnt="0"/>
      <dgm:spPr/>
    </dgm:pt>
    <dgm:pt modelId="{CF6DA074-BFD8-46D5-BB35-3CEF4B7FA965}" type="pres">
      <dgm:prSet presAssocID="{E2CFF6B5-2216-4B4C-B05E-9A77135FECCA}" presName="sibTrans" presStyleLbl="sibTrans1D1" presStyleIdx="0" presStyleCnt="5"/>
      <dgm:spPr/>
    </dgm:pt>
    <dgm:pt modelId="{AF5A4F65-7AB9-4099-AAC7-EE46AED3C88A}" type="pres">
      <dgm:prSet presAssocID="{B55C1962-34C6-4DB9-B6E1-C3DF19B9ACA3}" presName="node" presStyleLbl="node1" presStyleIdx="1" presStyleCnt="5" custScaleX="149299" custScaleY="118453" custRadScaleRad="102381" custRadScaleInc="2595">
        <dgm:presLayoutVars>
          <dgm:bulletEnabled val="1"/>
        </dgm:presLayoutVars>
      </dgm:prSet>
      <dgm:spPr/>
    </dgm:pt>
    <dgm:pt modelId="{D0B9BFDD-02EA-4AB2-9648-6F2687E87CF9}" type="pres">
      <dgm:prSet presAssocID="{B55C1962-34C6-4DB9-B6E1-C3DF19B9ACA3}" presName="spNode" presStyleCnt="0"/>
      <dgm:spPr/>
    </dgm:pt>
    <dgm:pt modelId="{8416CFA6-BA7F-49C3-B0BF-EA320E92B702}" type="pres">
      <dgm:prSet presAssocID="{451A22DA-2A48-48BF-A3B3-26B95CBDA38E}" presName="sibTrans" presStyleLbl="sibTrans1D1" presStyleIdx="1" presStyleCnt="5"/>
      <dgm:spPr/>
    </dgm:pt>
    <dgm:pt modelId="{D468AB56-A9ED-4ADD-B549-76F9ECE90287}" type="pres">
      <dgm:prSet presAssocID="{01FB661C-6310-42AC-BED4-86508C46FF54}" presName="node" presStyleLbl="node1" presStyleIdx="2" presStyleCnt="5" custScaleX="149299" custScaleY="118453" custRadScaleRad="98769" custRadScaleInc="-37502">
        <dgm:presLayoutVars>
          <dgm:bulletEnabled val="1"/>
        </dgm:presLayoutVars>
      </dgm:prSet>
      <dgm:spPr/>
    </dgm:pt>
    <dgm:pt modelId="{45173026-9144-4B78-B347-E5492D87BE97}" type="pres">
      <dgm:prSet presAssocID="{01FB661C-6310-42AC-BED4-86508C46FF54}" presName="spNode" presStyleCnt="0"/>
      <dgm:spPr/>
    </dgm:pt>
    <dgm:pt modelId="{7F056B24-F2F1-40B3-AD59-026C776F704F}" type="pres">
      <dgm:prSet presAssocID="{2B5B6A60-DBC5-4092-8BFD-9B792181EFB4}" presName="sibTrans" presStyleLbl="sibTrans1D1" presStyleIdx="2" presStyleCnt="5"/>
      <dgm:spPr/>
    </dgm:pt>
    <dgm:pt modelId="{A0696874-71BD-480E-ABAD-68851106A710}" type="pres">
      <dgm:prSet presAssocID="{439C81C8-6F14-4853-950C-46E48DC445C8}" presName="node" presStyleLbl="node1" presStyleIdx="3" presStyleCnt="5" custScaleX="149299" custScaleY="118453" custRadScaleRad="99281" custRadScaleInc="45248">
        <dgm:presLayoutVars>
          <dgm:bulletEnabled val="1"/>
        </dgm:presLayoutVars>
      </dgm:prSet>
      <dgm:spPr/>
    </dgm:pt>
    <dgm:pt modelId="{7FD1910F-439C-4E4E-827E-63305E2B02B6}" type="pres">
      <dgm:prSet presAssocID="{439C81C8-6F14-4853-950C-46E48DC445C8}" presName="spNode" presStyleCnt="0"/>
      <dgm:spPr/>
    </dgm:pt>
    <dgm:pt modelId="{C62E7CB5-66FF-4796-8276-882B53F5C226}" type="pres">
      <dgm:prSet presAssocID="{E533F103-5231-4D93-B00C-8E3C175AE45A}" presName="sibTrans" presStyleLbl="sibTrans1D1" presStyleIdx="3" presStyleCnt="5"/>
      <dgm:spPr/>
    </dgm:pt>
    <dgm:pt modelId="{DC66711C-9628-49A4-ACC6-367F053B5F76}" type="pres">
      <dgm:prSet presAssocID="{0A2C6BC6-A531-47CE-9A13-4D316AA7DD90}" presName="node" presStyleLbl="node1" presStyleIdx="4" presStyleCnt="5" custScaleX="149299" custScaleY="118453" custRadScaleRad="102381" custRadScaleInc="-2595">
        <dgm:presLayoutVars>
          <dgm:bulletEnabled val="1"/>
        </dgm:presLayoutVars>
      </dgm:prSet>
      <dgm:spPr/>
    </dgm:pt>
    <dgm:pt modelId="{169C31AB-6909-42E3-A907-78CC9F5516C8}" type="pres">
      <dgm:prSet presAssocID="{0A2C6BC6-A531-47CE-9A13-4D316AA7DD90}" presName="spNode" presStyleCnt="0"/>
      <dgm:spPr/>
    </dgm:pt>
    <dgm:pt modelId="{AA510F98-813F-48FF-8552-CF8188D5F03C}" type="pres">
      <dgm:prSet presAssocID="{0C723909-A3A8-4F1A-8F76-FCAB1BE89806}" presName="sibTrans" presStyleLbl="sibTrans1D1" presStyleIdx="4" presStyleCnt="5"/>
      <dgm:spPr/>
    </dgm:pt>
  </dgm:ptLst>
  <dgm:cxnLst>
    <dgm:cxn modelId="{197DCE1A-68AD-430D-9E06-FE6941527B31}" type="presOf" srcId="{E2CFF6B5-2216-4B4C-B05E-9A77135FECCA}" destId="{CF6DA074-BFD8-46D5-BB35-3CEF4B7FA965}" srcOrd="0" destOrd="0" presId="urn:microsoft.com/office/officeart/2005/8/layout/cycle6"/>
    <dgm:cxn modelId="{C08BC11C-0F23-490A-B2DE-DA8A7611FB64}" srcId="{5AB06539-49AC-4255-8952-0372C664A23A}" destId="{439C81C8-6F14-4853-950C-46E48DC445C8}" srcOrd="3" destOrd="0" parTransId="{4368EFE1-9320-4557-AC4C-4DE0C0DE494D}" sibTransId="{E533F103-5231-4D93-B00C-8E3C175AE45A}"/>
    <dgm:cxn modelId="{C33AF820-BC4A-4A39-9A76-6E7D2DA5F692}" type="presOf" srcId="{B55C1962-34C6-4DB9-B6E1-C3DF19B9ACA3}" destId="{AF5A4F65-7AB9-4099-AAC7-EE46AED3C88A}" srcOrd="0" destOrd="0" presId="urn:microsoft.com/office/officeart/2005/8/layout/cycle6"/>
    <dgm:cxn modelId="{7134EB2C-5AEE-4B3F-8CF2-A72DF902C0B3}" type="presOf" srcId="{451A22DA-2A48-48BF-A3B3-26B95CBDA38E}" destId="{8416CFA6-BA7F-49C3-B0BF-EA320E92B702}" srcOrd="0" destOrd="0" presId="urn:microsoft.com/office/officeart/2005/8/layout/cycle6"/>
    <dgm:cxn modelId="{A9AFF832-ADB8-4CFC-B002-AC545C19FE34}" type="presOf" srcId="{0C723909-A3A8-4F1A-8F76-FCAB1BE89806}" destId="{AA510F98-813F-48FF-8552-CF8188D5F03C}" srcOrd="0" destOrd="0" presId="urn:microsoft.com/office/officeart/2005/8/layout/cycle6"/>
    <dgm:cxn modelId="{083DB13F-209A-4DF5-9535-FFC08DE7D364}" type="presOf" srcId="{01FB661C-6310-42AC-BED4-86508C46FF54}" destId="{D468AB56-A9ED-4ADD-B549-76F9ECE90287}" srcOrd="0" destOrd="0" presId="urn:microsoft.com/office/officeart/2005/8/layout/cycle6"/>
    <dgm:cxn modelId="{7D6CEC6E-CFEE-4856-91F3-DF65A3BF532F}" srcId="{5AB06539-49AC-4255-8952-0372C664A23A}" destId="{0A2C6BC6-A531-47CE-9A13-4D316AA7DD90}" srcOrd="4" destOrd="0" parTransId="{5B1C7766-0DF8-4A43-BCB4-74B86AF85C46}" sibTransId="{0C723909-A3A8-4F1A-8F76-FCAB1BE89806}"/>
    <dgm:cxn modelId="{72EB3958-F9FE-45ED-9C10-1645FA859E0C}" srcId="{5AB06539-49AC-4255-8952-0372C664A23A}" destId="{B55C1962-34C6-4DB9-B6E1-C3DF19B9ACA3}" srcOrd="1" destOrd="0" parTransId="{9637BEE4-D5DC-412E-8A1F-269F38C71425}" sibTransId="{451A22DA-2A48-48BF-A3B3-26B95CBDA38E}"/>
    <dgm:cxn modelId="{D4C8ED79-79FA-41BB-BA1F-7FDDBC6FDD6A}" type="presOf" srcId="{2B5B6A60-DBC5-4092-8BFD-9B792181EFB4}" destId="{7F056B24-F2F1-40B3-AD59-026C776F704F}" srcOrd="0" destOrd="0" presId="urn:microsoft.com/office/officeart/2005/8/layout/cycle6"/>
    <dgm:cxn modelId="{FA1AC292-F7B3-4202-9F3D-3F62A29EBF6B}" type="presOf" srcId="{1538D0E5-481B-49CB-86AA-B1693E095F15}" destId="{0BDF9E09-2CF7-4B77-AA98-9034582DD62D}" srcOrd="0" destOrd="0" presId="urn:microsoft.com/office/officeart/2005/8/layout/cycle6"/>
    <dgm:cxn modelId="{E1FECA9A-DF71-4A38-B4D8-D6A588C0F8CD}" srcId="{5AB06539-49AC-4255-8952-0372C664A23A}" destId="{01FB661C-6310-42AC-BED4-86508C46FF54}" srcOrd="2" destOrd="0" parTransId="{007ABF1D-5AB3-450E-98A5-71FE5C2A7204}" sibTransId="{2B5B6A60-DBC5-4092-8BFD-9B792181EFB4}"/>
    <dgm:cxn modelId="{4EFEBCAF-EE0B-49BE-9B45-5189CD9256A0}" type="presOf" srcId="{5AB06539-49AC-4255-8952-0372C664A23A}" destId="{79947415-EEFC-47B6-9EC6-E02439A2D4C2}" srcOrd="0" destOrd="0" presId="urn:microsoft.com/office/officeart/2005/8/layout/cycle6"/>
    <dgm:cxn modelId="{30EB4CB6-F6EC-4C49-95D7-92744E973C08}" type="presOf" srcId="{E533F103-5231-4D93-B00C-8E3C175AE45A}" destId="{C62E7CB5-66FF-4796-8276-882B53F5C226}" srcOrd="0" destOrd="0" presId="urn:microsoft.com/office/officeart/2005/8/layout/cycle6"/>
    <dgm:cxn modelId="{618588DA-3049-4BC1-9CCA-A5CD76102BD6}" srcId="{5AB06539-49AC-4255-8952-0372C664A23A}" destId="{1538D0E5-481B-49CB-86AA-B1693E095F15}" srcOrd="0" destOrd="0" parTransId="{E5F8763C-C5AA-468D-8CA7-17E044C6120F}" sibTransId="{E2CFF6B5-2216-4B4C-B05E-9A77135FECCA}"/>
    <dgm:cxn modelId="{68CB5FDB-098E-4B02-8A55-F77616EFCED3}" type="presOf" srcId="{439C81C8-6F14-4853-950C-46E48DC445C8}" destId="{A0696874-71BD-480E-ABAD-68851106A710}" srcOrd="0" destOrd="0" presId="urn:microsoft.com/office/officeart/2005/8/layout/cycle6"/>
    <dgm:cxn modelId="{4B3BD1FD-6ECE-4FCC-A1DC-BCF5181F5B62}" type="presOf" srcId="{0A2C6BC6-A531-47CE-9A13-4D316AA7DD90}" destId="{DC66711C-9628-49A4-ACC6-367F053B5F76}" srcOrd="0" destOrd="0" presId="urn:microsoft.com/office/officeart/2005/8/layout/cycle6"/>
    <dgm:cxn modelId="{12D44A06-C252-4A07-B508-1454682109BD}" type="presParOf" srcId="{79947415-EEFC-47B6-9EC6-E02439A2D4C2}" destId="{0BDF9E09-2CF7-4B77-AA98-9034582DD62D}" srcOrd="0" destOrd="0" presId="urn:microsoft.com/office/officeart/2005/8/layout/cycle6"/>
    <dgm:cxn modelId="{412003B8-993E-430E-8C0B-CC6E94C83FA1}" type="presParOf" srcId="{79947415-EEFC-47B6-9EC6-E02439A2D4C2}" destId="{22A82726-7077-466D-A6CF-24DC6D1BA07E}" srcOrd="1" destOrd="0" presId="urn:microsoft.com/office/officeart/2005/8/layout/cycle6"/>
    <dgm:cxn modelId="{A6C1A385-B43E-4AF0-B614-8C9CBC06BB8F}" type="presParOf" srcId="{79947415-EEFC-47B6-9EC6-E02439A2D4C2}" destId="{CF6DA074-BFD8-46D5-BB35-3CEF4B7FA965}" srcOrd="2" destOrd="0" presId="urn:microsoft.com/office/officeart/2005/8/layout/cycle6"/>
    <dgm:cxn modelId="{1DD989DD-742D-482A-B718-008CE5FE1889}" type="presParOf" srcId="{79947415-EEFC-47B6-9EC6-E02439A2D4C2}" destId="{AF5A4F65-7AB9-4099-AAC7-EE46AED3C88A}" srcOrd="3" destOrd="0" presId="urn:microsoft.com/office/officeart/2005/8/layout/cycle6"/>
    <dgm:cxn modelId="{901D0038-10C6-4021-9CCB-80D8DC762A41}" type="presParOf" srcId="{79947415-EEFC-47B6-9EC6-E02439A2D4C2}" destId="{D0B9BFDD-02EA-4AB2-9648-6F2687E87CF9}" srcOrd="4" destOrd="0" presId="urn:microsoft.com/office/officeart/2005/8/layout/cycle6"/>
    <dgm:cxn modelId="{5FCDD281-7E58-4602-9843-0E5F20AF2DF4}" type="presParOf" srcId="{79947415-EEFC-47B6-9EC6-E02439A2D4C2}" destId="{8416CFA6-BA7F-49C3-B0BF-EA320E92B702}" srcOrd="5" destOrd="0" presId="urn:microsoft.com/office/officeart/2005/8/layout/cycle6"/>
    <dgm:cxn modelId="{624DD090-D5FF-4CD8-983A-CB7DE83B75ED}" type="presParOf" srcId="{79947415-EEFC-47B6-9EC6-E02439A2D4C2}" destId="{D468AB56-A9ED-4ADD-B549-76F9ECE90287}" srcOrd="6" destOrd="0" presId="urn:microsoft.com/office/officeart/2005/8/layout/cycle6"/>
    <dgm:cxn modelId="{E45EE143-EE8E-4B47-B795-96C0E754F4E3}" type="presParOf" srcId="{79947415-EEFC-47B6-9EC6-E02439A2D4C2}" destId="{45173026-9144-4B78-B347-E5492D87BE97}" srcOrd="7" destOrd="0" presId="urn:microsoft.com/office/officeart/2005/8/layout/cycle6"/>
    <dgm:cxn modelId="{C64BB3B9-0707-4F88-809A-1F25C236BA3F}" type="presParOf" srcId="{79947415-EEFC-47B6-9EC6-E02439A2D4C2}" destId="{7F056B24-F2F1-40B3-AD59-026C776F704F}" srcOrd="8" destOrd="0" presId="urn:microsoft.com/office/officeart/2005/8/layout/cycle6"/>
    <dgm:cxn modelId="{773DC1D4-B055-473B-8731-002F67FF0F6C}" type="presParOf" srcId="{79947415-EEFC-47B6-9EC6-E02439A2D4C2}" destId="{A0696874-71BD-480E-ABAD-68851106A710}" srcOrd="9" destOrd="0" presId="urn:microsoft.com/office/officeart/2005/8/layout/cycle6"/>
    <dgm:cxn modelId="{79BD01F0-9792-4BA5-9A59-9E4324B4E255}" type="presParOf" srcId="{79947415-EEFC-47B6-9EC6-E02439A2D4C2}" destId="{7FD1910F-439C-4E4E-827E-63305E2B02B6}" srcOrd="10" destOrd="0" presId="urn:microsoft.com/office/officeart/2005/8/layout/cycle6"/>
    <dgm:cxn modelId="{38E6CFCD-AF94-486B-9B04-A8D2A635C128}" type="presParOf" srcId="{79947415-EEFC-47B6-9EC6-E02439A2D4C2}" destId="{C62E7CB5-66FF-4796-8276-882B53F5C226}" srcOrd="11" destOrd="0" presId="urn:microsoft.com/office/officeart/2005/8/layout/cycle6"/>
    <dgm:cxn modelId="{6F5BAC48-0C29-4F4C-91D6-1859AA78A9CE}" type="presParOf" srcId="{79947415-EEFC-47B6-9EC6-E02439A2D4C2}" destId="{DC66711C-9628-49A4-ACC6-367F053B5F76}" srcOrd="12" destOrd="0" presId="urn:microsoft.com/office/officeart/2005/8/layout/cycle6"/>
    <dgm:cxn modelId="{D36EA0A6-E19E-430D-A518-C66419EC0117}" type="presParOf" srcId="{79947415-EEFC-47B6-9EC6-E02439A2D4C2}" destId="{169C31AB-6909-42E3-A907-78CC9F5516C8}" srcOrd="13" destOrd="0" presId="urn:microsoft.com/office/officeart/2005/8/layout/cycle6"/>
    <dgm:cxn modelId="{AD048469-5483-4EA9-A108-BEA56F0BB2DA}" type="presParOf" srcId="{79947415-EEFC-47B6-9EC6-E02439A2D4C2}" destId="{AA510F98-813F-48FF-8552-CF8188D5F03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F9E09-2CF7-4B77-AA98-9034582DD62D}">
      <dsp:nvSpPr>
        <dsp:cNvPr id="0" name=""/>
        <dsp:cNvSpPr/>
      </dsp:nvSpPr>
      <dsp:spPr>
        <a:xfrm>
          <a:off x="4272736" y="-48283"/>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Leadership</a:t>
          </a:r>
        </a:p>
      </dsp:txBody>
      <dsp:txXfrm>
        <a:off x="4322333" y="1314"/>
        <a:ext cx="1870932" cy="916812"/>
      </dsp:txXfrm>
    </dsp:sp>
    <dsp:sp modelId="{CF6DA074-BFD8-46D5-BB35-3CEF4B7FA965}">
      <dsp:nvSpPr>
        <dsp:cNvPr id="0" name=""/>
        <dsp:cNvSpPr/>
      </dsp:nvSpPr>
      <dsp:spPr>
        <a:xfrm>
          <a:off x="3649043" y="527856"/>
          <a:ext cx="3427398" cy="3427398"/>
        </a:xfrm>
        <a:custGeom>
          <a:avLst/>
          <a:gdLst/>
          <a:ahLst/>
          <a:cxnLst/>
          <a:rect l="0" t="0" r="0" b="0"/>
          <a:pathLst>
            <a:path>
              <a:moveTo>
                <a:pt x="2598708" y="246210"/>
              </a:moveTo>
              <a:arcTo wR="1713699" hR="1713699" stAng="18065594" swAng="112663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5A4F65-7AB9-4099-AAC7-EE46AED3C88A}">
      <dsp:nvSpPr>
        <dsp:cNvPr id="0" name=""/>
        <dsp:cNvSpPr/>
      </dsp:nvSpPr>
      <dsp:spPr>
        <a:xfrm>
          <a:off x="5947162" y="1141413"/>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Guidelines</a:t>
          </a:r>
        </a:p>
      </dsp:txBody>
      <dsp:txXfrm>
        <a:off x="5996759" y="1191010"/>
        <a:ext cx="1870932" cy="916812"/>
      </dsp:txXfrm>
    </dsp:sp>
    <dsp:sp modelId="{8416CFA6-BA7F-49C3-B0BF-EA320E92B702}">
      <dsp:nvSpPr>
        <dsp:cNvPr id="0" name=""/>
        <dsp:cNvSpPr/>
      </dsp:nvSpPr>
      <dsp:spPr>
        <a:xfrm>
          <a:off x="3589182" y="321681"/>
          <a:ext cx="3427398" cy="3427398"/>
        </a:xfrm>
        <a:custGeom>
          <a:avLst/>
          <a:gdLst/>
          <a:ahLst/>
          <a:cxnLst/>
          <a:rect l="0" t="0" r="0" b="0"/>
          <a:pathLst>
            <a:path>
              <a:moveTo>
                <a:pt x="3422508" y="1843068"/>
              </a:moveTo>
              <a:arcTo wR="1713699" hR="1713699" stAng="259767" swAng="1456453"/>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68AB56-A9ED-4ADD-B549-76F9ECE90287}">
      <dsp:nvSpPr>
        <dsp:cNvPr id="0" name=""/>
        <dsp:cNvSpPr/>
      </dsp:nvSpPr>
      <dsp:spPr>
        <a:xfrm>
          <a:off x="5469598" y="2862256"/>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Training &amp; Support</a:t>
          </a:r>
        </a:p>
      </dsp:txBody>
      <dsp:txXfrm>
        <a:off x="5519195" y="2911853"/>
        <a:ext cx="1870932" cy="916812"/>
      </dsp:txXfrm>
    </dsp:sp>
    <dsp:sp modelId="{7F056B24-F2F1-40B3-AD59-026C776F704F}">
      <dsp:nvSpPr>
        <dsp:cNvPr id="0" name=""/>
        <dsp:cNvSpPr/>
      </dsp:nvSpPr>
      <dsp:spPr>
        <a:xfrm>
          <a:off x="3516260" y="442158"/>
          <a:ext cx="3427398" cy="3427398"/>
        </a:xfrm>
        <a:custGeom>
          <a:avLst/>
          <a:gdLst/>
          <a:ahLst/>
          <a:cxnLst/>
          <a:rect l="0" t="0" r="0" b="0"/>
          <a:pathLst>
            <a:path>
              <a:moveTo>
                <a:pt x="1948089" y="3411293"/>
              </a:moveTo>
              <a:arcTo wR="1713699" hR="1713699" stAng="4928326" swAng="104601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696874-71BD-480E-ABAD-68851106A710}">
      <dsp:nvSpPr>
        <dsp:cNvPr id="0" name=""/>
        <dsp:cNvSpPr/>
      </dsp:nvSpPr>
      <dsp:spPr>
        <a:xfrm>
          <a:off x="3031276" y="2828799"/>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Continuous Improvement</a:t>
          </a:r>
        </a:p>
      </dsp:txBody>
      <dsp:txXfrm>
        <a:off x="3080873" y="2878396"/>
        <a:ext cx="1870932" cy="916812"/>
      </dsp:txXfrm>
    </dsp:sp>
    <dsp:sp modelId="{C62E7CB5-66FF-4796-8276-882B53F5C226}">
      <dsp:nvSpPr>
        <dsp:cNvPr id="0" name=""/>
        <dsp:cNvSpPr/>
      </dsp:nvSpPr>
      <dsp:spPr>
        <a:xfrm>
          <a:off x="3499925" y="335120"/>
          <a:ext cx="3427398" cy="3427398"/>
        </a:xfrm>
        <a:custGeom>
          <a:avLst/>
          <a:gdLst/>
          <a:ahLst/>
          <a:cxnLst/>
          <a:rect l="0" t="0" r="0" b="0"/>
          <a:pathLst>
            <a:path>
              <a:moveTo>
                <a:pt x="184634" y="2487472"/>
              </a:moveTo>
              <a:arcTo wR="1713699" hR="1713699" stAng="9189516" swAng="137851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66711C-9628-49A4-ACC6-367F053B5F76}">
      <dsp:nvSpPr>
        <dsp:cNvPr id="0" name=""/>
        <dsp:cNvSpPr/>
      </dsp:nvSpPr>
      <dsp:spPr>
        <a:xfrm>
          <a:off x="2598311" y="1141413"/>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Sustainability</a:t>
          </a:r>
        </a:p>
      </dsp:txBody>
      <dsp:txXfrm>
        <a:off x="2647908" y="1191010"/>
        <a:ext cx="1870932" cy="916812"/>
      </dsp:txXfrm>
    </dsp:sp>
    <dsp:sp modelId="{AA510F98-813F-48FF-8552-CF8188D5F03C}">
      <dsp:nvSpPr>
        <dsp:cNvPr id="0" name=""/>
        <dsp:cNvSpPr/>
      </dsp:nvSpPr>
      <dsp:spPr>
        <a:xfrm>
          <a:off x="3439157" y="527856"/>
          <a:ext cx="3427398" cy="3427398"/>
        </a:xfrm>
        <a:custGeom>
          <a:avLst/>
          <a:gdLst/>
          <a:ahLst/>
          <a:cxnLst/>
          <a:rect l="0" t="0" r="0" b="0"/>
          <a:pathLst>
            <a:path>
              <a:moveTo>
                <a:pt x="403422" y="609190"/>
              </a:moveTo>
              <a:arcTo wR="1713699" hR="1713699" stAng="13207770" swAng="112663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182566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12</a:t>
            </a:fld>
            <a:endParaRPr lang="en-US"/>
          </a:p>
        </p:txBody>
      </p:sp>
    </p:spTree>
    <p:extLst>
      <p:ext uri="{BB962C8B-B14F-4D97-AF65-F5344CB8AC3E}">
        <p14:creationId xmlns:p14="http://schemas.microsoft.com/office/powerpoint/2010/main" val="1571010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13</a:t>
            </a:fld>
            <a:endParaRPr lang="en-US"/>
          </a:p>
        </p:txBody>
      </p:sp>
    </p:spTree>
    <p:extLst>
      <p:ext uri="{BB962C8B-B14F-4D97-AF65-F5344CB8AC3E}">
        <p14:creationId xmlns:p14="http://schemas.microsoft.com/office/powerpoint/2010/main" val="161801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14</a:t>
            </a:fld>
            <a:endParaRPr lang="en-US"/>
          </a:p>
        </p:txBody>
      </p:sp>
    </p:spTree>
    <p:extLst>
      <p:ext uri="{BB962C8B-B14F-4D97-AF65-F5344CB8AC3E}">
        <p14:creationId xmlns:p14="http://schemas.microsoft.com/office/powerpoint/2010/main" val="114415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A587F-FDB0-3340-A884-3FDB14E65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4B478-663E-E04C-079E-7EE4B4344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60393-A22A-45E8-329C-328EF3AA989A}"/>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11645EAF-BCB7-F21E-A274-4640DEABC37E}"/>
              </a:ext>
            </a:extLst>
          </p:cNvPr>
          <p:cNvSpPr>
            <a:spLocks noGrp="1"/>
          </p:cNvSpPr>
          <p:nvPr>
            <p:ph type="sldNum" sz="quarter" idx="5"/>
          </p:nvPr>
        </p:nvSpPr>
        <p:spPr/>
        <p:txBody>
          <a:bodyPr/>
          <a:lstStyle/>
          <a:p>
            <a:fld id="{B815EFDA-263A-014D-97A0-E2CC50B3F237}" type="slidenum">
              <a:rPr lang="en-US" smtClean="0"/>
              <a:t>15</a:t>
            </a:fld>
            <a:endParaRPr lang="en-US"/>
          </a:p>
        </p:txBody>
      </p:sp>
    </p:spTree>
    <p:extLst>
      <p:ext uri="{BB962C8B-B14F-4D97-AF65-F5344CB8AC3E}">
        <p14:creationId xmlns:p14="http://schemas.microsoft.com/office/powerpoint/2010/main" val="204411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181416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17</a:t>
            </a:fld>
            <a:endParaRPr lang="en-US"/>
          </a:p>
        </p:txBody>
      </p:sp>
    </p:spTree>
    <p:extLst>
      <p:ext uri="{BB962C8B-B14F-4D97-AF65-F5344CB8AC3E}">
        <p14:creationId xmlns:p14="http://schemas.microsoft.com/office/powerpoint/2010/main" val="2982730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18</a:t>
            </a:fld>
            <a:endParaRPr lang="en-US"/>
          </a:p>
        </p:txBody>
      </p:sp>
    </p:spTree>
    <p:extLst>
      <p:ext uri="{BB962C8B-B14F-4D97-AF65-F5344CB8AC3E}">
        <p14:creationId xmlns:p14="http://schemas.microsoft.com/office/powerpoint/2010/main" val="1529002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19</a:t>
            </a:fld>
            <a:endParaRPr lang="en-US"/>
          </a:p>
        </p:txBody>
      </p:sp>
    </p:spTree>
    <p:extLst>
      <p:ext uri="{BB962C8B-B14F-4D97-AF65-F5344CB8AC3E}">
        <p14:creationId xmlns:p14="http://schemas.microsoft.com/office/powerpoint/2010/main" val="422555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20</a:t>
            </a:fld>
            <a:endParaRPr lang="en-US"/>
          </a:p>
        </p:txBody>
      </p:sp>
    </p:spTree>
    <p:extLst>
      <p:ext uri="{BB962C8B-B14F-4D97-AF65-F5344CB8AC3E}">
        <p14:creationId xmlns:p14="http://schemas.microsoft.com/office/powerpoint/2010/main" val="352519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2039642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21</a:t>
            </a:fld>
            <a:endParaRPr lang="en-US"/>
          </a:p>
        </p:txBody>
      </p:sp>
    </p:spTree>
    <p:extLst>
      <p:ext uri="{BB962C8B-B14F-4D97-AF65-F5344CB8AC3E}">
        <p14:creationId xmlns:p14="http://schemas.microsoft.com/office/powerpoint/2010/main" val="1485665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22</a:t>
            </a:fld>
            <a:endParaRPr lang="en-US"/>
          </a:p>
        </p:txBody>
      </p:sp>
    </p:spTree>
    <p:extLst>
      <p:ext uri="{BB962C8B-B14F-4D97-AF65-F5344CB8AC3E}">
        <p14:creationId xmlns:p14="http://schemas.microsoft.com/office/powerpoint/2010/main" val="3519264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23</a:t>
            </a:fld>
            <a:endParaRPr lang="en-US"/>
          </a:p>
        </p:txBody>
      </p:sp>
    </p:spTree>
    <p:extLst>
      <p:ext uri="{BB962C8B-B14F-4D97-AF65-F5344CB8AC3E}">
        <p14:creationId xmlns:p14="http://schemas.microsoft.com/office/powerpoint/2010/main" val="38609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24</a:t>
            </a:fld>
            <a:endParaRPr lang="en-US"/>
          </a:p>
        </p:txBody>
      </p:sp>
    </p:spTree>
    <p:extLst>
      <p:ext uri="{BB962C8B-B14F-4D97-AF65-F5344CB8AC3E}">
        <p14:creationId xmlns:p14="http://schemas.microsoft.com/office/powerpoint/2010/main" val="132643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25</a:t>
            </a:fld>
            <a:endParaRPr lang="en-US"/>
          </a:p>
        </p:txBody>
      </p:sp>
    </p:spTree>
    <p:extLst>
      <p:ext uri="{BB962C8B-B14F-4D97-AF65-F5344CB8AC3E}">
        <p14:creationId xmlns:p14="http://schemas.microsoft.com/office/powerpoint/2010/main" val="263633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26</a:t>
            </a:fld>
            <a:endParaRPr lang="en-US"/>
          </a:p>
        </p:txBody>
      </p:sp>
    </p:spTree>
    <p:extLst>
      <p:ext uri="{BB962C8B-B14F-4D97-AF65-F5344CB8AC3E}">
        <p14:creationId xmlns:p14="http://schemas.microsoft.com/office/powerpoint/2010/main" val="348119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27</a:t>
            </a:fld>
            <a:endParaRPr lang="en-US"/>
          </a:p>
        </p:txBody>
      </p:sp>
    </p:spTree>
    <p:extLst>
      <p:ext uri="{BB962C8B-B14F-4D97-AF65-F5344CB8AC3E}">
        <p14:creationId xmlns:p14="http://schemas.microsoft.com/office/powerpoint/2010/main" val="489329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28</a:t>
            </a:fld>
            <a:endParaRPr lang="en-US"/>
          </a:p>
        </p:txBody>
      </p:sp>
    </p:spTree>
    <p:extLst>
      <p:ext uri="{BB962C8B-B14F-4D97-AF65-F5344CB8AC3E}">
        <p14:creationId xmlns:p14="http://schemas.microsoft.com/office/powerpoint/2010/main" val="2771780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29</a:t>
            </a:fld>
            <a:endParaRPr lang="en-US"/>
          </a:p>
        </p:txBody>
      </p:sp>
    </p:spTree>
    <p:extLst>
      <p:ext uri="{BB962C8B-B14F-4D97-AF65-F5344CB8AC3E}">
        <p14:creationId xmlns:p14="http://schemas.microsoft.com/office/powerpoint/2010/main" val="447260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30</a:t>
            </a:fld>
            <a:endParaRPr lang="en-US"/>
          </a:p>
        </p:txBody>
      </p:sp>
    </p:spTree>
    <p:extLst>
      <p:ext uri="{BB962C8B-B14F-4D97-AF65-F5344CB8AC3E}">
        <p14:creationId xmlns:p14="http://schemas.microsoft.com/office/powerpoint/2010/main" val="405244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3913266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31</a:t>
            </a:fld>
            <a:endParaRPr lang="en-US"/>
          </a:p>
        </p:txBody>
      </p:sp>
    </p:spTree>
    <p:extLst>
      <p:ext uri="{BB962C8B-B14F-4D97-AF65-F5344CB8AC3E}">
        <p14:creationId xmlns:p14="http://schemas.microsoft.com/office/powerpoint/2010/main" val="430827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32</a:t>
            </a:fld>
            <a:endParaRPr lang="en-US"/>
          </a:p>
        </p:txBody>
      </p:sp>
    </p:spTree>
    <p:extLst>
      <p:ext uri="{BB962C8B-B14F-4D97-AF65-F5344CB8AC3E}">
        <p14:creationId xmlns:p14="http://schemas.microsoft.com/office/powerpoint/2010/main" val="2050961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33</a:t>
            </a:fld>
            <a:endParaRPr lang="en-US"/>
          </a:p>
        </p:txBody>
      </p:sp>
    </p:spTree>
    <p:extLst>
      <p:ext uri="{BB962C8B-B14F-4D97-AF65-F5344CB8AC3E}">
        <p14:creationId xmlns:p14="http://schemas.microsoft.com/office/powerpoint/2010/main" val="2153714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34</a:t>
            </a:fld>
            <a:endParaRPr lang="en-US"/>
          </a:p>
        </p:txBody>
      </p:sp>
    </p:spTree>
    <p:extLst>
      <p:ext uri="{BB962C8B-B14F-4D97-AF65-F5344CB8AC3E}">
        <p14:creationId xmlns:p14="http://schemas.microsoft.com/office/powerpoint/2010/main" val="139767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35</a:t>
            </a:fld>
            <a:endParaRPr lang="en-US"/>
          </a:p>
        </p:txBody>
      </p:sp>
    </p:spTree>
    <p:extLst>
      <p:ext uri="{BB962C8B-B14F-4D97-AF65-F5344CB8AC3E}">
        <p14:creationId xmlns:p14="http://schemas.microsoft.com/office/powerpoint/2010/main" val="3347534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36</a:t>
            </a:fld>
            <a:endParaRPr lang="en-US"/>
          </a:p>
        </p:txBody>
      </p:sp>
    </p:spTree>
    <p:extLst>
      <p:ext uri="{BB962C8B-B14F-4D97-AF65-F5344CB8AC3E}">
        <p14:creationId xmlns:p14="http://schemas.microsoft.com/office/powerpoint/2010/main" val="213356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37</a:t>
            </a:fld>
            <a:endParaRPr lang="en-US"/>
          </a:p>
        </p:txBody>
      </p:sp>
    </p:spTree>
    <p:extLst>
      <p:ext uri="{BB962C8B-B14F-4D97-AF65-F5344CB8AC3E}">
        <p14:creationId xmlns:p14="http://schemas.microsoft.com/office/powerpoint/2010/main" val="360479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38</a:t>
            </a:fld>
            <a:endParaRPr lang="en-US"/>
          </a:p>
        </p:txBody>
      </p:sp>
    </p:spTree>
    <p:extLst>
      <p:ext uri="{BB962C8B-B14F-4D97-AF65-F5344CB8AC3E}">
        <p14:creationId xmlns:p14="http://schemas.microsoft.com/office/powerpoint/2010/main" val="2760075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39</a:t>
            </a:fld>
            <a:endParaRPr lang="en-US"/>
          </a:p>
        </p:txBody>
      </p:sp>
    </p:spTree>
    <p:extLst>
      <p:ext uri="{BB962C8B-B14F-4D97-AF65-F5344CB8AC3E}">
        <p14:creationId xmlns:p14="http://schemas.microsoft.com/office/powerpoint/2010/main" val="2791483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43</a:t>
            </a:fld>
            <a:endParaRPr lang="en-US"/>
          </a:p>
        </p:txBody>
      </p:sp>
    </p:spTree>
    <p:extLst>
      <p:ext uri="{BB962C8B-B14F-4D97-AF65-F5344CB8AC3E}">
        <p14:creationId xmlns:p14="http://schemas.microsoft.com/office/powerpoint/2010/main" val="21335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5</a:t>
            </a:fld>
            <a:endParaRPr lang="en-US"/>
          </a:p>
        </p:txBody>
      </p:sp>
    </p:spTree>
    <p:extLst>
      <p:ext uri="{BB962C8B-B14F-4D97-AF65-F5344CB8AC3E}">
        <p14:creationId xmlns:p14="http://schemas.microsoft.com/office/powerpoint/2010/main" val="82476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6</a:t>
            </a:fld>
            <a:endParaRPr lang="en-US"/>
          </a:p>
        </p:txBody>
      </p:sp>
    </p:spTree>
    <p:extLst>
      <p:ext uri="{BB962C8B-B14F-4D97-AF65-F5344CB8AC3E}">
        <p14:creationId xmlns:p14="http://schemas.microsoft.com/office/powerpoint/2010/main" val="51097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345964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408840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1307E-F860-3829-7836-FCA584895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5BCD-0730-DAFC-0D58-AD6DB8907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F2F43-66D4-8DC2-93C9-2CC1E3425D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15631-A971-D46E-17DD-D7996097DA8D}"/>
              </a:ext>
            </a:extLst>
          </p:cNvPr>
          <p:cNvSpPr>
            <a:spLocks noGrp="1"/>
          </p:cNvSpPr>
          <p:nvPr>
            <p:ph type="sldNum" sz="quarter" idx="5"/>
          </p:nvPr>
        </p:nvSpPr>
        <p:spPr/>
        <p:txBody>
          <a:bodyPr/>
          <a:lstStyle/>
          <a:p>
            <a:fld id="{B815EFDA-263A-014D-97A0-E2CC50B3F237}" type="slidenum">
              <a:rPr lang="en-US" smtClean="0"/>
              <a:t>9</a:t>
            </a:fld>
            <a:endParaRPr lang="en-US"/>
          </a:p>
        </p:txBody>
      </p:sp>
    </p:spTree>
    <p:extLst>
      <p:ext uri="{BB962C8B-B14F-4D97-AF65-F5344CB8AC3E}">
        <p14:creationId xmlns:p14="http://schemas.microsoft.com/office/powerpoint/2010/main" val="37816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10</a:t>
            </a:fld>
            <a:endParaRPr lang="en-US"/>
          </a:p>
        </p:txBody>
      </p:sp>
    </p:spTree>
    <p:extLst>
      <p:ext uri="{BB962C8B-B14F-4D97-AF65-F5344CB8AC3E}">
        <p14:creationId xmlns:p14="http://schemas.microsoft.com/office/powerpoint/2010/main" val="196630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noAutofit/>
          </a:bodyPr>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descr="A collage of several rectangular objects&#10;&#10;AI-generated content may be incorrect.">
            <a:extLst>
              <a:ext uri="{FF2B5EF4-FFF2-40B4-BE49-F238E27FC236}">
                <a16:creationId xmlns:a16="http://schemas.microsoft.com/office/drawing/2014/main" id="{6F433E8C-138D-EB41-5D24-4BD6F6B08447}"/>
              </a:ext>
            </a:extLst>
          </p:cNvPr>
          <p:cNvPicPr>
            <a:picLocks noChangeAspect="1"/>
          </p:cNvPicPr>
          <p:nvPr userDrawn="1"/>
        </p:nvPicPr>
        <p:blipFill>
          <a:blip r:embed="rId2"/>
          <a:stretch>
            <a:fillRect/>
          </a:stretch>
        </p:blipFill>
        <p:spPr>
          <a:xfrm>
            <a:off x="3777458" y="1984592"/>
            <a:ext cx="7276727" cy="4137663"/>
          </a:xfrm>
          <a:prstGeom prst="rect">
            <a:avLst/>
          </a:prstGeom>
        </p:spPr>
      </p:pic>
      <p:pic>
        <p:nvPicPr>
          <p:cNvPr id="5" name="Picture 4">
            <a:extLst>
              <a:ext uri="{FF2B5EF4-FFF2-40B4-BE49-F238E27FC236}">
                <a16:creationId xmlns:a16="http://schemas.microsoft.com/office/drawing/2014/main" id="{B74F1AEB-13DA-5590-D56E-C0FF2700561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24164" y="2592837"/>
            <a:ext cx="2899337" cy="2693292"/>
          </a:xfrm>
          <a:prstGeom prst="rect">
            <a:avLst/>
          </a:prstGeom>
        </p:spPr>
      </p:pic>
    </p:spTree>
    <p:extLst>
      <p:ext uri="{BB962C8B-B14F-4D97-AF65-F5344CB8AC3E}">
        <p14:creationId xmlns:p14="http://schemas.microsoft.com/office/powerpoint/2010/main" val="386645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 H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5FBFDD-4102-6BD9-570A-B856ACFDEA5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52323" y="2262738"/>
            <a:ext cx="8887354" cy="3210915"/>
          </a:xfrm>
          <a:prstGeom prst="rect">
            <a:avLst/>
          </a:prstGeom>
        </p:spPr>
      </p:pic>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19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0" y="1213512"/>
            <a:ext cx="5975441" cy="3336453"/>
          </a:xfrm>
        </p:spPr>
        <p:txBody>
          <a:bodyPr anchor="b">
            <a:noAutofit/>
          </a:bodyPr>
          <a:lstStyle>
            <a:lvl1pPr>
              <a:defRPr sz="6000">
                <a:solidFill>
                  <a:schemeClr val="accent5"/>
                </a:solidFill>
              </a:defRPr>
            </a:lvl1pPr>
          </a:lstStyle>
          <a:p>
            <a:r>
              <a:rPr lang="en-US"/>
              <a:t>Click to edit Master title style</a:t>
            </a:r>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4" name="Left Bracket 3">
            <a:extLst>
              <a:ext uri="{FF2B5EF4-FFF2-40B4-BE49-F238E27FC236}">
                <a16:creationId xmlns:a16="http://schemas.microsoft.com/office/drawing/2014/main" id="{05DAFA3F-DA61-A700-7BA1-D9D3D53F29FA}"/>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21363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3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4" name="Content Placeholder 13" descr="A blue and white graphic with a person and a book&#10;&#10;AI-generated content may be incorrect.">
            <a:extLst>
              <a:ext uri="{FF2B5EF4-FFF2-40B4-BE49-F238E27FC236}">
                <a16:creationId xmlns:a16="http://schemas.microsoft.com/office/drawing/2014/main" id="{C9285729-D7C0-7352-EB86-A762B6F10608}"/>
              </a:ext>
            </a:extLst>
          </p:cNvPr>
          <p:cNvPicPr>
            <a:picLocks noChangeAspect="1"/>
          </p:cNvPicPr>
          <p:nvPr userDrawn="1"/>
        </p:nvPicPr>
        <p:blipFill>
          <a:blip r:embed="rId2"/>
          <a:stretch>
            <a:fillRect/>
          </a:stretch>
        </p:blipFill>
        <p:spPr>
          <a:xfrm>
            <a:off x="6581510" y="2390775"/>
            <a:ext cx="4364567" cy="3273425"/>
          </a:xfrm>
          <a:prstGeom prst="rect">
            <a:avLst/>
          </a:prstGeom>
        </p:spPr>
      </p:pic>
      <p:pic>
        <p:nvPicPr>
          <p:cNvPr id="12" name="Content Placeholder 11" descr="A computer screen with a person in the center&#10;&#10;AI-generated content may be incorrect.">
            <a:extLst>
              <a:ext uri="{FF2B5EF4-FFF2-40B4-BE49-F238E27FC236}">
                <a16:creationId xmlns:a16="http://schemas.microsoft.com/office/drawing/2014/main" id="{F51448E5-7FC9-85AA-FDE4-F74110FD15A2}"/>
              </a:ext>
            </a:extLst>
          </p:cNvPr>
          <p:cNvPicPr>
            <a:picLocks noChangeAspect="1"/>
          </p:cNvPicPr>
          <p:nvPr userDrawn="1"/>
        </p:nvPicPr>
        <p:blipFill>
          <a:blip r:embed="rId3"/>
          <a:stretch>
            <a:fillRect/>
          </a:stretch>
        </p:blipFill>
        <p:spPr>
          <a:xfrm>
            <a:off x="1236398" y="2390775"/>
            <a:ext cx="4364567" cy="3273425"/>
          </a:xfrm>
          <a:prstGeom prst="rect">
            <a:avLst/>
          </a:prstGeom>
        </p:spPr>
      </p:pic>
    </p:spTree>
    <p:extLst>
      <p:ext uri="{BB962C8B-B14F-4D97-AF65-F5344CB8AC3E}">
        <p14:creationId xmlns:p14="http://schemas.microsoft.com/office/powerpoint/2010/main" val="252156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2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AB55FE12-04E2-2D8B-AAFF-6CE183289C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992379" y="226965"/>
            <a:ext cx="1844461" cy="1753077"/>
          </a:xfrm>
          <a:prstGeom prst="rect">
            <a:avLst/>
          </a:prstGeom>
        </p:spPr>
      </p:pic>
    </p:spTree>
    <p:extLst>
      <p:ext uri="{BB962C8B-B14F-4D97-AF65-F5344CB8AC3E}">
        <p14:creationId xmlns:p14="http://schemas.microsoft.com/office/powerpoint/2010/main" val="248514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83DEACB8-6BEB-5773-0743-D1CC5A726B0F}"/>
              </a:ext>
            </a:extLst>
          </p:cNvPr>
          <p:cNvGrpSpPr/>
          <p:nvPr userDrawn="1"/>
        </p:nvGrpSpPr>
        <p:grpSpPr>
          <a:xfrm>
            <a:off x="864387" y="2414131"/>
            <a:ext cx="604007" cy="2646891"/>
            <a:chOff x="771787" y="2414131"/>
            <a:chExt cx="604007" cy="2646891"/>
          </a:xfrm>
        </p:grpSpPr>
        <p:pic>
          <p:nvPicPr>
            <p:cNvPr id="8" name="Picture 7">
              <a:extLst>
                <a:ext uri="{FF2B5EF4-FFF2-40B4-BE49-F238E27FC236}">
                  <a16:creationId xmlns:a16="http://schemas.microsoft.com/office/drawing/2014/main" id="{9E37DEAA-927B-2ACB-1187-F694B6927BD8}"/>
                </a:ext>
                <a:ext uri="{C183D7F6-B498-43B3-948B-1728B52AA6E4}">
                  <adec:decorative xmlns:adec="http://schemas.microsoft.com/office/drawing/2017/decorative" val="1"/>
                </a:ext>
              </a:extLst>
            </p:cNvPr>
            <p:cNvPicPr>
              <a:picLocks noChangeAspect="1"/>
            </p:cNvPicPr>
            <p:nvPr/>
          </p:nvPicPr>
          <p:blipFill>
            <a:blip r:embed="rId2"/>
            <a:srcRect l="-14873" t="-11756" r="-17236" b="-18768"/>
            <a:stretch/>
          </p:blipFill>
          <p:spPr>
            <a:xfrm>
              <a:off x="771787" y="2414131"/>
              <a:ext cx="604007" cy="596762"/>
            </a:xfrm>
            <a:prstGeom prst="rect">
              <a:avLst/>
            </a:prstGeom>
          </p:spPr>
        </p:pic>
        <p:pic>
          <p:nvPicPr>
            <p:cNvPr id="9" name="Picture 8">
              <a:extLst>
                <a:ext uri="{FF2B5EF4-FFF2-40B4-BE49-F238E27FC236}">
                  <a16:creationId xmlns:a16="http://schemas.microsoft.com/office/drawing/2014/main" id="{A8CDC15A-8813-F3D8-0A3B-257DDBCA1E07}"/>
                </a:ext>
                <a:ext uri="{C183D7F6-B498-43B3-948B-1728B52AA6E4}">
                  <adec:decorative xmlns:adec="http://schemas.microsoft.com/office/drawing/2017/decorative" val="1"/>
                </a:ext>
              </a:extLst>
            </p:cNvPr>
            <p:cNvPicPr>
              <a:picLocks noChangeAspect="1"/>
            </p:cNvPicPr>
            <p:nvPr/>
          </p:nvPicPr>
          <p:blipFill>
            <a:blip r:embed="rId3"/>
            <a:srcRect l="-14873" t="-6703" r="-17236" b="-18147"/>
            <a:stretch/>
          </p:blipFill>
          <p:spPr>
            <a:xfrm>
              <a:off x="771787" y="3123453"/>
              <a:ext cx="604007" cy="570817"/>
            </a:xfrm>
            <a:prstGeom prst="rect">
              <a:avLst/>
            </a:prstGeom>
          </p:spPr>
        </p:pic>
        <p:pic>
          <p:nvPicPr>
            <p:cNvPr id="11" name="Picture 10">
              <a:extLst>
                <a:ext uri="{FF2B5EF4-FFF2-40B4-BE49-F238E27FC236}">
                  <a16:creationId xmlns:a16="http://schemas.microsoft.com/office/drawing/2014/main" id="{0884E011-FA35-1EB3-9E67-29DF7E334B52}"/>
                </a:ext>
                <a:ext uri="{C183D7F6-B498-43B3-948B-1728B52AA6E4}">
                  <adec:decorative xmlns:adec="http://schemas.microsoft.com/office/drawing/2017/decorative" val="1"/>
                </a:ext>
              </a:extLst>
            </p:cNvPr>
            <p:cNvPicPr>
              <a:picLocks noChangeAspect="1"/>
            </p:cNvPicPr>
            <p:nvPr/>
          </p:nvPicPr>
          <p:blipFill>
            <a:blip r:embed="rId4"/>
            <a:srcRect l="-15022" t="-7398" r="-18411" b="-18704"/>
            <a:stretch/>
          </p:blipFill>
          <p:spPr>
            <a:xfrm>
              <a:off x="771787" y="3806829"/>
              <a:ext cx="604007" cy="570817"/>
            </a:xfrm>
            <a:prstGeom prst="rect">
              <a:avLst/>
            </a:prstGeom>
          </p:spPr>
        </p:pic>
        <p:pic>
          <p:nvPicPr>
            <p:cNvPr id="12" name="Picture 11">
              <a:extLst>
                <a:ext uri="{FF2B5EF4-FFF2-40B4-BE49-F238E27FC236}">
                  <a16:creationId xmlns:a16="http://schemas.microsoft.com/office/drawing/2014/main" id="{9B38CBDF-CDB4-75C7-AF8A-700A0F590E3B}"/>
                </a:ext>
                <a:ext uri="{C183D7F6-B498-43B3-948B-1728B52AA6E4}">
                  <adec:decorative xmlns:adec="http://schemas.microsoft.com/office/drawing/2017/decorative" val="1"/>
                </a:ext>
              </a:extLst>
            </p:cNvPr>
            <p:cNvPicPr>
              <a:picLocks noChangeAspect="1"/>
            </p:cNvPicPr>
            <p:nvPr/>
          </p:nvPicPr>
          <p:blipFill>
            <a:blip r:embed="rId5"/>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187663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rm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B71E01-717B-D664-DAA7-EF57936A64B9}"/>
              </a:ext>
            </a:extLst>
          </p:cNvPr>
          <p:cNvSpPr>
            <a:spLocks noGrp="1"/>
          </p:cNvSpPr>
          <p:nvPr>
            <p:ph type="sldNum" sz="quarter" idx="12"/>
          </p:nvPr>
        </p:nvSpPr>
        <p:spPr/>
        <p:txBody>
          <a:bodyPr/>
          <a:lstStyle/>
          <a:p>
            <a:fld id="{C09E912F-BC0C-D74B-867F-FC7290A5C2F2}" type="slidenum">
              <a:rPr lang="en-US" smtClean="0"/>
              <a:t>‹#›</a:t>
            </a:fld>
            <a:endParaRPr lang="en-US"/>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9C5026AB-2223-3618-995E-DF8C43E6A9EC}"/>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1" y="1213513"/>
            <a:ext cx="9875488" cy="2553620"/>
          </a:xfrm>
        </p:spPr>
        <p:txBody>
          <a:bodyPr anchor="b"/>
          <a:lstStyle>
            <a:lvl1pPr>
              <a:defRPr sz="6000">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C17384B-6866-7F98-D493-D7691BC8B745}"/>
              </a:ext>
            </a:extLst>
          </p:cNvPr>
          <p:cNvSpPr>
            <a:spLocks noGrp="1"/>
          </p:cNvSpPr>
          <p:nvPr>
            <p:ph type="body" idx="1"/>
          </p:nvPr>
        </p:nvSpPr>
        <p:spPr>
          <a:xfrm>
            <a:off x="1471961" y="3872712"/>
            <a:ext cx="9875488" cy="1187962"/>
          </a:xfrm>
        </p:spPr>
        <p:txBody>
          <a:bodyPr>
            <a:normAutofit/>
          </a:bodyPr>
          <a:lstStyle>
            <a:lvl1pPr marL="0" indent="0">
              <a:buNone/>
              <a:defRPr sz="28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EDFCA4C-6E27-A9B5-E2AE-AE8425717AC9}"/>
              </a:ext>
            </a:extLst>
          </p:cNvPr>
          <p:cNvSpPr>
            <a:spLocks noGrp="1"/>
          </p:cNvSpPr>
          <p:nvPr>
            <p:ph type="sldNum" sz="quarter" idx="12"/>
          </p:nvPr>
        </p:nvSpPr>
        <p:spPr/>
        <p:txBody>
          <a:bodyPr/>
          <a:lstStyle/>
          <a:p>
            <a:fld id="{C09E912F-BC0C-D74B-867F-FC7290A5C2F2}" type="slidenum">
              <a:rPr lang="en-US" smtClean="0"/>
              <a:t>‹#›</a:t>
            </a:fld>
            <a:endParaRPr lang="en-US"/>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3206E33D-F4D5-7226-DB9B-464D71A2461D}"/>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9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78755375-1836-AC84-F626-CFB0E1525A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434" b="14072"/>
          <a:stretch>
            <a:fillRect/>
          </a:stretch>
        </p:blipFill>
        <p:spPr>
          <a:xfrm>
            <a:off x="516993" y="2862935"/>
            <a:ext cx="1614365" cy="1614364"/>
          </a:xfrm>
          <a:prstGeom prst="ellipse">
            <a:avLst/>
          </a:prstGeom>
        </p:spPr>
      </p:pic>
      <p:pic>
        <p:nvPicPr>
          <p:cNvPr id="15" name="Picture 14">
            <a:extLst>
              <a:ext uri="{FF2B5EF4-FFF2-40B4-BE49-F238E27FC236}">
                <a16:creationId xmlns:a16="http://schemas.microsoft.com/office/drawing/2014/main" id="{1EF5CB9B-F35B-EBCB-6F56-1E1559EA6C8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7532" t="13195" r="8602" b="13193"/>
          <a:stretch>
            <a:fillRect/>
          </a:stretch>
        </p:blipFill>
        <p:spPr>
          <a:xfrm>
            <a:off x="2833644" y="3166354"/>
            <a:ext cx="1614365" cy="1614364"/>
          </a:xfrm>
          <a:prstGeom prst="ellipse">
            <a:avLst/>
          </a:prstGeom>
        </p:spPr>
      </p:pic>
      <p:pic>
        <p:nvPicPr>
          <p:cNvPr id="16" name="Picture 15">
            <a:extLst>
              <a:ext uri="{FF2B5EF4-FFF2-40B4-BE49-F238E27FC236}">
                <a16:creationId xmlns:a16="http://schemas.microsoft.com/office/drawing/2014/main" id="{7663D76C-DF46-B53E-78AD-8FA0B49B24E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296" y="1822297"/>
            <a:ext cx="1614364" cy="1614364"/>
          </a:xfrm>
          <a:prstGeom prst="ellipse">
            <a:avLst/>
          </a:prstGeom>
        </p:spPr>
      </p:pic>
      <p:pic>
        <p:nvPicPr>
          <p:cNvPr id="19" name="Picture 18">
            <a:extLst>
              <a:ext uri="{FF2B5EF4-FFF2-40B4-BE49-F238E27FC236}">
                <a16:creationId xmlns:a16="http://schemas.microsoft.com/office/drawing/2014/main" id="{9DADFC1F-D8E1-F26F-3320-A557922775F1}"/>
              </a:ext>
              <a:ext uri="{C183D7F6-B498-43B3-948B-1728B52AA6E4}">
                <adec:decorative xmlns:adec="http://schemas.microsoft.com/office/drawing/2017/decorative" val="1"/>
              </a:ext>
            </a:extLst>
          </p:cNvPr>
          <p:cNvPicPr>
            <a:picLocks noChangeAspect="1"/>
          </p:cNvPicPr>
          <p:nvPr userDrawn="1"/>
        </p:nvPicPr>
        <p:blipFill>
          <a:blip r:embed="rId5"/>
          <a:srcRect l="1765" t="481" r="-588" b="21154"/>
          <a:stretch>
            <a:fillRect/>
          </a:stretch>
        </p:blipFill>
        <p:spPr>
          <a:xfrm>
            <a:off x="7466947" y="3171666"/>
            <a:ext cx="1595373" cy="1549749"/>
          </a:xfrm>
          <a:prstGeom prst="ellipse">
            <a:avLst/>
          </a:prstGeom>
        </p:spPr>
      </p:pic>
      <p:pic>
        <p:nvPicPr>
          <p:cNvPr id="7" name="Picture 2">
            <a:extLst>
              <a:ext uri="{FF2B5EF4-FFF2-40B4-BE49-F238E27FC236}">
                <a16:creationId xmlns:a16="http://schemas.microsoft.com/office/drawing/2014/main" id="{06E4B7C5-9645-4D84-F20D-6CD1770BD8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2947" b="8594"/>
          <a:stretch>
            <a:fillRect/>
          </a:stretch>
        </p:blipFill>
        <p:spPr bwMode="auto">
          <a:xfrm>
            <a:off x="9783600" y="2862935"/>
            <a:ext cx="1614365" cy="15700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30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760F2A5E-D074-0D1D-560A-01AA2F9AF133}"/>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11FBFCF-49BF-979B-BA75-BD10169E114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B4C8A-8BF5-B082-62BD-824D196E014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27FAB765-CFD1-C735-42CC-B9BEFCC9A779}"/>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a:t>
            </a:fld>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3200"/>
            </a:lvl2pPr>
            <a:lvl3pPr>
              <a:defRPr sz="3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13BAEF8-87E0-1D0F-A1B9-EC5BCFB3079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D00DF3-3053-0927-41CA-5E863C66FD15}"/>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99F9E2-6C44-D962-E5E8-D0226DBE97D0}"/>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D40BE0-23F5-C2C9-F2CE-5BCDA09A957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descr="A collage of several rectangular objects&#10;&#10;AI-generated content may be incorrect.">
            <a:extLst>
              <a:ext uri="{FF2B5EF4-FFF2-40B4-BE49-F238E27FC236}">
                <a16:creationId xmlns:a16="http://schemas.microsoft.com/office/drawing/2014/main" id="{6F433E8C-138D-EB41-5D24-4BD6F6B08447}"/>
              </a:ext>
            </a:extLst>
          </p:cNvPr>
          <p:cNvPicPr>
            <a:picLocks noChangeAspect="1"/>
          </p:cNvPicPr>
          <p:nvPr userDrawn="1"/>
        </p:nvPicPr>
        <p:blipFill>
          <a:blip r:embed="rId2"/>
          <a:stretch>
            <a:fillRect/>
          </a:stretch>
        </p:blipFill>
        <p:spPr>
          <a:xfrm>
            <a:off x="511436" y="1328630"/>
            <a:ext cx="11169125" cy="4746649"/>
          </a:xfrm>
          <a:prstGeom prst="rect">
            <a:avLst/>
          </a:prstGeom>
        </p:spPr>
      </p:pic>
    </p:spTree>
    <p:extLst>
      <p:ext uri="{BB962C8B-B14F-4D97-AF65-F5344CB8AC3E}">
        <p14:creationId xmlns:p14="http://schemas.microsoft.com/office/powerpoint/2010/main" val="342032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 H2">
    <p:spTree>
      <p:nvGrpSpPr>
        <p:cNvPr id="1" name=""/>
        <p:cNvGrpSpPr/>
        <p:nvPr/>
      </p:nvGrpSpPr>
      <p:grpSpPr>
        <a:xfrm>
          <a:off x="0" y="0"/>
          <a:ext cx="0" cy="0"/>
          <a:chOff x="0" y="0"/>
          <a:chExt cx="0" cy="0"/>
        </a:xfrm>
      </p:grpSpPr>
      <p:pic>
        <p:nvPicPr>
          <p:cNvPr id="12" name="Picture 11" descr="A yellow rectangular object with a black border&#10;&#10;AI-generated content may be incorrect.">
            <a:extLst>
              <a:ext uri="{FF2B5EF4-FFF2-40B4-BE49-F238E27FC236}">
                <a16:creationId xmlns:a16="http://schemas.microsoft.com/office/drawing/2014/main" id="{3CF09F61-1A3B-F4A1-87F5-36E3636FB5B1}"/>
              </a:ext>
            </a:extLst>
          </p:cNvPr>
          <p:cNvPicPr>
            <a:picLocks noChangeAspect="1"/>
          </p:cNvPicPr>
          <p:nvPr userDrawn="1"/>
        </p:nvPicPr>
        <p:blipFill>
          <a:blip r:embed="rId2"/>
          <a:stretch>
            <a:fillRect/>
          </a:stretch>
        </p:blipFill>
        <p:spPr>
          <a:xfrm>
            <a:off x="838097" y="1602035"/>
            <a:ext cx="10515702" cy="4042796"/>
          </a:xfrm>
          <a:prstGeom prst="rect">
            <a:avLst/>
          </a:prstGeom>
        </p:spPr>
      </p:pic>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3200400" y="2047240"/>
            <a:ext cx="5257698" cy="3152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72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61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6A02969-6C1E-A97F-5C54-B6FBC1436EEA}"/>
              </a:ext>
            </a:extLst>
          </p:cNvPr>
          <p:cNvPicPr>
            <a:picLocks noChangeAspect="1"/>
          </p:cNvPicPr>
          <p:nvPr userDrawn="1"/>
        </p:nvPicPr>
        <p:blipFill>
          <a:blip r:embed="rId2"/>
          <a:stretch>
            <a:fillRect/>
          </a:stretch>
        </p:blipFill>
        <p:spPr>
          <a:xfrm>
            <a:off x="937983" y="1912075"/>
            <a:ext cx="10316031" cy="3106965"/>
          </a:xfrm>
          <a:prstGeom prst="rect">
            <a:avLst/>
          </a:prstGeom>
        </p:spPr>
      </p:pic>
    </p:spTree>
    <p:extLst>
      <p:ext uri="{BB962C8B-B14F-4D97-AF65-F5344CB8AC3E}">
        <p14:creationId xmlns:p14="http://schemas.microsoft.com/office/powerpoint/2010/main" val="331883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2">
            <a:extLst>
              <a:ext uri="{FF2B5EF4-FFF2-40B4-BE49-F238E27FC236}">
                <a16:creationId xmlns:a16="http://schemas.microsoft.com/office/drawing/2014/main" id="{555F759B-EBC8-5C3A-4B9C-B5BB189B69E7}"/>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54293" y="1764689"/>
            <a:ext cx="1166410" cy="1175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8AC59D-7D52-E84E-5E0D-67A8FC79B25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63818" y="3114168"/>
            <a:ext cx="1166410" cy="1137943"/>
          </a:xfrm>
          <a:prstGeom prst="rect">
            <a:avLst/>
          </a:prstGeom>
        </p:spPr>
      </p:pic>
    </p:spTree>
    <p:extLst>
      <p:ext uri="{BB962C8B-B14F-4D97-AF65-F5344CB8AC3E}">
        <p14:creationId xmlns:p14="http://schemas.microsoft.com/office/powerpoint/2010/main" val="90101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D7765AB-9BF4-E808-CC93-A39D527D8B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2417" y="1953447"/>
            <a:ext cx="2897213" cy="2691319"/>
          </a:xfrm>
          <a:prstGeom prst="rect">
            <a:avLst/>
          </a:prstGeom>
        </p:spPr>
      </p:pic>
    </p:spTree>
    <p:extLst>
      <p:ext uri="{BB962C8B-B14F-4D97-AF65-F5344CB8AC3E}">
        <p14:creationId xmlns:p14="http://schemas.microsoft.com/office/powerpoint/2010/main" val="147576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mailto:ncademi@usu.ed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ncademi.org/"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hyperlink" Target="mailto:info@ncademi.org" TargetMode="Externa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hyperlink" Target="https://ncademi.org/" TargetMode="Externa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27"/>
          <a:srcRect/>
          <a:stretch/>
        </p:blipFill>
        <p:spPr>
          <a:xfrm>
            <a:off x="637951" y="6183478"/>
            <a:ext cx="2514600" cy="50292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7533805" y="6296438"/>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9"/>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9" r:id="rId4"/>
    <p:sldLayoutId id="2147483668" r:id="rId5"/>
    <p:sldLayoutId id="2147483666" r:id="rId6"/>
    <p:sldLayoutId id="2147483667" r:id="rId7"/>
    <p:sldLayoutId id="2147483665" r:id="rId8"/>
    <p:sldLayoutId id="2147483664" r:id="rId9"/>
    <p:sldLayoutId id="2147483671" r:id="rId10"/>
    <p:sldLayoutId id="2147483663" r:id="rId11"/>
    <p:sldLayoutId id="2147483651" r:id="rId12"/>
    <p:sldLayoutId id="2147483661" r:id="rId13"/>
    <p:sldLayoutId id="2147483652" r:id="rId14"/>
    <p:sldLayoutId id="2147483653" r:id="rId15"/>
    <p:sldLayoutId id="2147483672" r:id="rId16"/>
    <p:sldLayoutId id="2147483670" r:id="rId17"/>
    <p:sldLayoutId id="2147483662" r:id="rId18"/>
    <p:sldLayoutId id="2147483654" r:id="rId19"/>
    <p:sldLayoutId id="2147483655" r:id="rId20"/>
    <p:sldLayoutId id="2147483660" r:id="rId21"/>
    <p:sldLayoutId id="2147483656" r:id="rId22"/>
    <p:sldLayoutId id="2147483657" r:id="rId23"/>
    <p:sldLayoutId id="2147483658" r:id="rId24"/>
    <p:sldLayoutId id="2147483659" r:id="rId25"/>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6652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F3B27779-B400-2F70-E873-EA677FC7970E}"/>
              </a:ext>
            </a:extLst>
          </p:cNvPr>
          <p:cNvSpPr>
            <a:spLocks noGrp="1"/>
          </p:cNvSpPr>
          <p:nvPr>
            <p:ph type="sldNum" sz="quarter" idx="4"/>
          </p:nvPr>
        </p:nvSpPr>
        <p:spPr>
          <a:xfrm>
            <a:off x="10442712" y="6290090"/>
            <a:ext cx="911087" cy="365125"/>
          </a:xfrm>
          <a:prstGeom prst="rect">
            <a:avLst/>
          </a:prstGeom>
        </p:spPr>
        <p:txBody>
          <a:bodyPr vert="horz" lIns="91440" tIns="45720" rIns="91440" bIns="45720" rtlCol="0" anchor="ctr"/>
          <a:lstStyle>
            <a:lvl1pPr algn="r">
              <a:defRPr sz="1200" b="1">
                <a:solidFill>
                  <a:schemeClr val="accent3"/>
                </a:solidFill>
              </a:defRPr>
            </a:lvl1pPr>
          </a:lstStyle>
          <a:p>
            <a:fld id="{C09E912F-BC0C-D74B-867F-FC7290A5C2F2}" type="slidenum">
              <a:rPr lang="en-US" smtClean="0"/>
              <a:pPr/>
              <a:t>‹#›</a:t>
            </a:fld>
            <a:endParaRPr lang="en-US"/>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14"/>
          <a:stretch>
            <a:fillRect/>
          </a:stretch>
        </p:blipFill>
        <p:spPr>
          <a:xfrm>
            <a:off x="562795" y="6015838"/>
            <a:ext cx="2514600" cy="83820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3331675" y="6353461"/>
            <a:ext cx="552261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info@ncademi.org</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hyperlink" Target="https://ncademi.org/events/webinars/qi-webinar-series/session3/"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ncademi.org/resources/publications/nimas-nimac-seas-leas/"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hyperlink" Target="https://ncademi.org/events/webinars/nimac-coordin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bit.ly/qi-webinar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cademi.org/resources/publications/aem-guide/"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s://files.eric.ed.gov/fulltext/ED616180.pdf" TargetMode="External"/><Relationship Id="rId4" Type="http://schemas.openxmlformats.org/officeDocument/2006/relationships/hyperlink" Target="https://ncademi.org/resources/aem-iep-sea-exampl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ncademi.org/quality-indicators/af/"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https://usu.box.com/s/6l19mz695xmxfzkfhs97ierdw8m52gcz"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cademi.org/resources/publications/nimas-nimac-seas-leas/"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hyperlink" Target="https://ncademi.org/events/webinars/nimac-coordin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s://files.eric.ed.gov/fulltext/ED616180.pdf" TargetMode="External"/><Relationship Id="rId5" Type="http://schemas.openxmlformats.org/officeDocument/2006/relationships/hyperlink" Target="https://ncademi.org/resources/aem-iep-sea-examples/" TargetMode="External"/><Relationship Id="rId4" Type="http://schemas.openxmlformats.org/officeDocument/2006/relationships/hyperlink" Target="https://ncademi.org/resources/publications/aem-guid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ncademi.org/quality-indicators/implementation/readiness/"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ncademi@usu.edu" TargetMode="External"/><Relationship Id="rId2" Type="http://schemas.openxmlformats.org/officeDocument/2006/relationships/hyperlink" Target="https://ncademi.org" TargetMode="Externa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hyperlink" Target="https://ncademi.org/newsletter/" TargetMode="External"/><Relationship Id="rId4" Type="http://schemas.openxmlformats.org/officeDocument/2006/relationships/hyperlink" Target="https://www.linkedin.com/company/ncadem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mailto:ncademi@usu.edu"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4.xml"/><Relationship Id="rId6" Type="http://schemas.openxmlformats.org/officeDocument/2006/relationships/hyperlink" Target="https://ncademi.org/" TargetMode="External"/><Relationship Id="rId5" Type="http://schemas.openxmlformats.org/officeDocument/2006/relationships/image" Target="../media/image1.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ncademi@u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ncademi.org/events/webinars/qi-webinar-ser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8B1-A1C9-7E5F-A344-1AFCE09A0F00}"/>
              </a:ext>
            </a:extLst>
          </p:cNvPr>
          <p:cNvSpPr>
            <a:spLocks noGrp="1"/>
          </p:cNvSpPr>
          <p:nvPr>
            <p:ph type="ctrTitle"/>
          </p:nvPr>
        </p:nvSpPr>
        <p:spPr>
          <a:xfrm>
            <a:off x="1524000" y="1053684"/>
            <a:ext cx="9144000" cy="1966693"/>
          </a:xfrm>
        </p:spPr>
        <p:txBody>
          <a:bodyPr/>
          <a:lstStyle/>
          <a:p>
            <a:r>
              <a:rPr lang="en-US"/>
              <a:t>Powering Access Through Systemic Action</a:t>
            </a:r>
          </a:p>
        </p:txBody>
      </p:sp>
      <p:sp>
        <p:nvSpPr>
          <p:cNvPr id="3" name="Subtitle 2">
            <a:extLst>
              <a:ext uri="{FF2B5EF4-FFF2-40B4-BE49-F238E27FC236}">
                <a16:creationId xmlns:a16="http://schemas.microsoft.com/office/drawing/2014/main" id="{51FA22C9-CC02-BCE2-F2D3-ABBB518DADCF}"/>
              </a:ext>
            </a:extLst>
          </p:cNvPr>
          <p:cNvSpPr>
            <a:spLocks noGrp="1"/>
          </p:cNvSpPr>
          <p:nvPr>
            <p:ph type="subTitle" idx="1"/>
          </p:nvPr>
        </p:nvSpPr>
        <p:spPr>
          <a:xfrm>
            <a:off x="1223682" y="3147244"/>
            <a:ext cx="9744635" cy="1380760"/>
          </a:xfrm>
        </p:spPr>
        <p:txBody>
          <a:bodyPr/>
          <a:lstStyle/>
          <a:p>
            <a:r>
              <a:rPr lang="en-US" sz="3600"/>
              <a:t>Webinar 4 of 6: Quality Indicators for Accessible Formats</a:t>
            </a:r>
          </a:p>
          <a:p>
            <a:r>
              <a:rPr lang="en-US"/>
              <a:t>November 20, 2025</a:t>
            </a:r>
          </a:p>
        </p:txBody>
      </p:sp>
    </p:spTree>
    <p:extLst>
      <p:ext uri="{BB962C8B-B14F-4D97-AF65-F5344CB8AC3E}">
        <p14:creationId xmlns:p14="http://schemas.microsoft.com/office/powerpoint/2010/main" val="95938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3AD7B-E629-FE52-582F-950266034F17}"/>
              </a:ext>
            </a:extLst>
          </p:cNvPr>
          <p:cNvSpPr>
            <a:spLocks noGrp="1"/>
          </p:cNvSpPr>
          <p:nvPr>
            <p:ph type="title"/>
          </p:nvPr>
        </p:nvSpPr>
        <p:spPr>
          <a:xfrm>
            <a:off x="1471961" y="1213512"/>
            <a:ext cx="8325180" cy="3127133"/>
          </a:xfrm>
        </p:spPr>
        <p:txBody>
          <a:bodyPr/>
          <a:lstStyle/>
          <a:p>
            <a:r>
              <a:rPr lang="en-US"/>
              <a:t>Webinar 3 Takeaways</a:t>
            </a:r>
          </a:p>
        </p:txBody>
      </p:sp>
    </p:spTree>
    <p:extLst>
      <p:ext uri="{BB962C8B-B14F-4D97-AF65-F5344CB8AC3E}">
        <p14:creationId xmlns:p14="http://schemas.microsoft.com/office/powerpoint/2010/main" val="130599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7B3C-B4AD-F1CA-C87B-84B5C2B92916}"/>
              </a:ext>
            </a:extLst>
          </p:cNvPr>
          <p:cNvSpPr>
            <a:spLocks noGrp="1"/>
          </p:cNvSpPr>
          <p:nvPr>
            <p:ph type="title"/>
          </p:nvPr>
        </p:nvSpPr>
        <p:spPr/>
        <p:txBody>
          <a:bodyPr/>
          <a:lstStyle/>
          <a:p>
            <a:r>
              <a:rPr lang="en-US"/>
              <a:t>Watering New Growth</a:t>
            </a:r>
          </a:p>
        </p:txBody>
      </p:sp>
      <p:sp>
        <p:nvSpPr>
          <p:cNvPr id="3" name="Content Placeholder 2">
            <a:extLst>
              <a:ext uri="{FF2B5EF4-FFF2-40B4-BE49-F238E27FC236}">
                <a16:creationId xmlns:a16="http://schemas.microsoft.com/office/drawing/2014/main" id="{A81F7298-34DE-2EBC-8495-67EF7E553FE5}"/>
              </a:ext>
            </a:extLst>
          </p:cNvPr>
          <p:cNvSpPr>
            <a:spLocks noGrp="1"/>
          </p:cNvSpPr>
          <p:nvPr>
            <p:ph sz="half" idx="1"/>
          </p:nvPr>
        </p:nvSpPr>
        <p:spPr>
          <a:xfrm>
            <a:off x="749125" y="1658373"/>
            <a:ext cx="6376538" cy="3890873"/>
          </a:xfrm>
        </p:spPr>
        <p:txBody>
          <a:bodyPr vert="horz" lIns="91440" tIns="45720" rIns="91440" bIns="45720" rtlCol="0" anchor="t">
            <a:noAutofit/>
          </a:bodyPr>
          <a:lstStyle/>
          <a:p>
            <a:pPr marL="342900" indent="-342900">
              <a:spcBef>
                <a:spcPts val="0"/>
              </a:spcBef>
              <a:spcAft>
                <a:spcPts val="1800"/>
              </a:spcAft>
              <a:buFont typeface="+mj-lt"/>
              <a:buAutoNum type="arabicPeriod"/>
            </a:pPr>
            <a:r>
              <a:rPr lang="en-US" sz="2400"/>
              <a:t>Digital accessibility: Equally effective </a:t>
            </a:r>
            <a:br>
              <a:rPr lang="en-US" sz="2400"/>
            </a:br>
            <a:r>
              <a:rPr lang="en-US" sz="2400"/>
              <a:t>and equally integrated – with </a:t>
            </a:r>
            <a:br>
              <a:rPr lang="en-US" sz="2400"/>
            </a:br>
            <a:r>
              <a:rPr lang="en-US" sz="2400"/>
              <a:t>substantially equivalent ease of use. </a:t>
            </a:r>
            <a:endParaRPr lang="en-US"/>
          </a:p>
          <a:p>
            <a:pPr marL="342900" indent="-342900">
              <a:spcBef>
                <a:spcPts val="0"/>
              </a:spcBef>
              <a:spcAft>
                <a:spcPts val="1800"/>
              </a:spcAft>
              <a:buAutoNum type="arabicPeriod"/>
            </a:pPr>
            <a:r>
              <a:rPr lang="en-US" sz="2400"/>
              <a:t>ADA Title II update requires digital accessibility of educational materials and technology used in schools.</a:t>
            </a:r>
          </a:p>
          <a:p>
            <a:pPr marL="342900" indent="-342900">
              <a:spcBef>
                <a:spcPts val="0"/>
              </a:spcBef>
              <a:spcAft>
                <a:spcPts val="1800"/>
              </a:spcAft>
              <a:buAutoNum type="arabicPeriod"/>
            </a:pPr>
            <a:r>
              <a:rPr lang="en-US" sz="2400"/>
              <a:t>The QIs for Accessible Digital Educational Materials help state and local teams </a:t>
            </a:r>
            <a:br>
              <a:rPr lang="en-US" sz="2400"/>
            </a:br>
            <a:r>
              <a:rPr lang="en-US" sz="2400"/>
              <a:t>create and sustain digital accessibility.</a:t>
            </a:r>
          </a:p>
          <a:p>
            <a:pPr marL="514350" indent="-514350">
              <a:spcBef>
                <a:spcPts val="0"/>
              </a:spcBef>
              <a:spcAft>
                <a:spcPts val="1800"/>
              </a:spcAft>
              <a:buAutoNum type="arabicPeriod"/>
            </a:pPr>
            <a:endParaRPr lang="en-US" sz="2400"/>
          </a:p>
        </p:txBody>
      </p:sp>
      <p:pic>
        <p:nvPicPr>
          <p:cNvPr id="6" name="Picture 5" descr="Webinar 3 icon of watering can watering new leaves on the sprout.">
            <a:extLst>
              <a:ext uri="{FF2B5EF4-FFF2-40B4-BE49-F238E27FC236}">
                <a16:creationId xmlns:a16="http://schemas.microsoft.com/office/drawing/2014/main" id="{244CE99B-BBED-D26F-4D2E-F986BAF882E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6170" l="8333" r="89815">
                        <a14:foregroundMark x1="25000" y1="81702" x2="26852" y2="84255"/>
                        <a14:foregroundMark x1="27778" y1="85957" x2="27778" y2="91915"/>
                        <a14:foregroundMark x1="27778" y1="96170" x2="27778" y2="96170"/>
                        <a14:foregroundMark x1="20370" y1="58298" x2="13889" y2="60851"/>
                        <a14:foregroundMark x1="37963" y1="70213" x2="43519" y2="70213"/>
                        <a14:foregroundMark x1="25000" y1="49362" x2="77778" y2="28511"/>
                        <a14:foregroundMark x1="77778" y1="28511" x2="38889" y2="28085"/>
                        <a14:foregroundMark x1="83333" y1="19574" x2="52778" y2="17021"/>
                        <a14:foregroundMark x1="54630" y1="10638" x2="84259" y2="21702"/>
                      </a14:backgroundRemoval>
                    </a14:imgEffect>
                  </a14:imgLayer>
                </a14:imgProps>
              </a:ext>
            </a:extLst>
          </a:blip>
          <a:stretch>
            <a:fillRect/>
          </a:stretch>
        </p:blipFill>
        <p:spPr>
          <a:xfrm>
            <a:off x="6387956" y="122711"/>
            <a:ext cx="1028844" cy="2238687"/>
          </a:xfrm>
          <a:prstGeom prst="rect">
            <a:avLst/>
          </a:prstGeom>
        </p:spPr>
      </p:pic>
      <p:sp>
        <p:nvSpPr>
          <p:cNvPr id="5" name="Content Placeholder 4">
            <a:extLst>
              <a:ext uri="{FF2B5EF4-FFF2-40B4-BE49-F238E27FC236}">
                <a16:creationId xmlns:a16="http://schemas.microsoft.com/office/drawing/2014/main" id="{5F883F56-61B6-5DF8-DC7B-213B1558FE32}"/>
              </a:ext>
            </a:extLst>
          </p:cNvPr>
          <p:cNvSpPr>
            <a:spLocks noGrp="1"/>
          </p:cNvSpPr>
          <p:nvPr>
            <p:ph sz="half" idx="2"/>
          </p:nvPr>
        </p:nvSpPr>
        <p:spPr>
          <a:xfrm>
            <a:off x="7535537" y="1178879"/>
            <a:ext cx="4010563" cy="4472774"/>
          </a:xfrm>
          <a:solidFill>
            <a:schemeClr val="accent1">
              <a:lumMod val="20000"/>
              <a:lumOff val="80000"/>
            </a:schemeClr>
          </a:solidFill>
        </p:spPr>
        <p:txBody>
          <a:bodyPr/>
          <a:lstStyle/>
          <a:p>
            <a:pPr marL="0" indent="0" algn="ctr">
              <a:buNone/>
            </a:pPr>
            <a:r>
              <a:rPr lang="en-US" b="1">
                <a:hlinkClick r:id="rId5"/>
              </a:rPr>
              <a:t>Webinar 3 </a:t>
            </a:r>
            <a:br>
              <a:rPr lang="en-US" b="1">
                <a:hlinkClick r:id="rId5"/>
              </a:rPr>
            </a:br>
            <a:r>
              <a:rPr lang="en-US" b="1">
                <a:hlinkClick r:id="rId5"/>
              </a:rPr>
              <a:t>Recording &amp; Resources</a:t>
            </a:r>
            <a:endParaRPr lang="en-US" b="1"/>
          </a:p>
        </p:txBody>
      </p:sp>
      <p:pic>
        <p:nvPicPr>
          <p:cNvPr id="7" name="Picture 6" descr="QR code to webinar resources page.">
            <a:extLst>
              <a:ext uri="{FF2B5EF4-FFF2-40B4-BE49-F238E27FC236}">
                <a16:creationId xmlns:a16="http://schemas.microsoft.com/office/drawing/2014/main" id="{EBBA738A-2D3E-A4FF-5822-E28ACF4EFD01}"/>
              </a:ext>
            </a:extLst>
          </p:cNvPr>
          <p:cNvPicPr>
            <a:picLocks noChangeAspect="1"/>
          </p:cNvPicPr>
          <p:nvPr/>
        </p:nvPicPr>
        <p:blipFill>
          <a:blip r:embed="rId6"/>
          <a:stretch>
            <a:fillRect/>
          </a:stretch>
        </p:blipFill>
        <p:spPr>
          <a:xfrm>
            <a:off x="8054142" y="2355835"/>
            <a:ext cx="2973351" cy="2982821"/>
          </a:xfrm>
          <a:prstGeom prst="rect">
            <a:avLst/>
          </a:prstGeom>
        </p:spPr>
      </p:pic>
    </p:spTree>
    <p:extLst>
      <p:ext uri="{BB962C8B-B14F-4D97-AF65-F5344CB8AC3E}">
        <p14:creationId xmlns:p14="http://schemas.microsoft.com/office/powerpoint/2010/main" val="33013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88AC9F-721D-19ED-23EE-DD2323E76130}"/>
              </a:ext>
            </a:extLst>
          </p:cNvPr>
          <p:cNvSpPr>
            <a:spLocks noGrp="1"/>
          </p:cNvSpPr>
          <p:nvPr>
            <p:ph type="title"/>
          </p:nvPr>
        </p:nvSpPr>
        <p:spPr>
          <a:xfrm>
            <a:off x="1386236" y="2307103"/>
            <a:ext cx="9241728" cy="2250829"/>
          </a:xfrm>
        </p:spPr>
        <p:txBody>
          <a:bodyPr/>
          <a:lstStyle/>
          <a:p>
            <a:r>
              <a:rPr lang="en-US" dirty="0"/>
              <a:t>Webinar 4: Quality Indicators for Accessible Formats</a:t>
            </a:r>
          </a:p>
        </p:txBody>
      </p:sp>
    </p:spTree>
    <p:extLst>
      <p:ext uri="{BB962C8B-B14F-4D97-AF65-F5344CB8AC3E}">
        <p14:creationId xmlns:p14="http://schemas.microsoft.com/office/powerpoint/2010/main" val="308257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A0FEF9-7FA0-803A-E71E-50D3BB0A3914}"/>
              </a:ext>
            </a:extLst>
          </p:cNvPr>
          <p:cNvSpPr>
            <a:spLocks noGrp="1"/>
          </p:cNvSpPr>
          <p:nvPr>
            <p:ph type="title"/>
          </p:nvPr>
        </p:nvSpPr>
        <p:spPr>
          <a:xfrm>
            <a:off x="1471960" y="1213512"/>
            <a:ext cx="6807336" cy="3336453"/>
          </a:xfrm>
        </p:spPr>
        <p:txBody>
          <a:bodyPr/>
          <a:lstStyle/>
          <a:p>
            <a:r>
              <a:rPr lang="en-US"/>
              <a:t>What do we mean by accessible formats?</a:t>
            </a:r>
          </a:p>
        </p:txBody>
      </p:sp>
    </p:spTree>
    <p:extLst>
      <p:ext uri="{BB962C8B-B14F-4D97-AF65-F5344CB8AC3E}">
        <p14:creationId xmlns:p14="http://schemas.microsoft.com/office/powerpoint/2010/main" val="32101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2A1F-6BCF-7254-3645-A9AA0B14DB5A}"/>
              </a:ext>
            </a:extLst>
          </p:cNvPr>
          <p:cNvSpPr>
            <a:spLocks noGrp="1"/>
          </p:cNvSpPr>
          <p:nvPr>
            <p:ph type="title"/>
          </p:nvPr>
        </p:nvSpPr>
        <p:spPr>
          <a:xfrm>
            <a:off x="838200" y="754270"/>
            <a:ext cx="10515600" cy="838200"/>
          </a:xfrm>
        </p:spPr>
        <p:txBody>
          <a:bodyPr>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3300" dirty="0">
                <a:solidFill>
                  <a:srgbClr val="005191"/>
                </a:solidFill>
              </a:rPr>
              <a:t>Recall the Two Pathways to Provide Accessible Materials</a:t>
            </a:r>
          </a:p>
        </p:txBody>
      </p:sp>
      <p:pic>
        <p:nvPicPr>
          <p:cNvPr id="8" name="Picture 7" descr="When a student needs accessible materials, digital materials can be provided that are produced to be accessible from the beginning or materials rendered in accessible formats (e.g. braille, audio, large print) can be provided.">
            <a:extLst>
              <a:ext uri="{FF2B5EF4-FFF2-40B4-BE49-F238E27FC236}">
                <a16:creationId xmlns:a16="http://schemas.microsoft.com/office/drawing/2014/main" id="{1C9EEE83-E5D0-47F4-7A8A-2768B99385E9}"/>
              </a:ext>
            </a:extLst>
          </p:cNvPr>
          <p:cNvPicPr>
            <a:picLocks noChangeAspect="1"/>
          </p:cNvPicPr>
          <p:nvPr/>
        </p:nvPicPr>
        <p:blipFill>
          <a:blip r:embed="rId3"/>
          <a:stretch>
            <a:fillRect/>
          </a:stretch>
        </p:blipFill>
        <p:spPr>
          <a:xfrm>
            <a:off x="1060932" y="1465470"/>
            <a:ext cx="10070136" cy="4465430"/>
          </a:xfrm>
          <a:prstGeom prst="rect">
            <a:avLst/>
          </a:prstGeom>
        </p:spPr>
      </p:pic>
    </p:spTree>
    <p:extLst>
      <p:ext uri="{BB962C8B-B14F-4D97-AF65-F5344CB8AC3E}">
        <p14:creationId xmlns:p14="http://schemas.microsoft.com/office/powerpoint/2010/main" val="265285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10EC7-0BB8-7EE8-1825-BEB3B7AA5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C50C0-E0F2-EDF8-F705-36F0F6676B05}"/>
              </a:ext>
            </a:extLst>
          </p:cNvPr>
          <p:cNvSpPr>
            <a:spLocks noGrp="1"/>
          </p:cNvSpPr>
          <p:nvPr>
            <p:ph type="title"/>
          </p:nvPr>
        </p:nvSpPr>
        <p:spPr>
          <a:xfrm>
            <a:off x="838200" y="754270"/>
            <a:ext cx="11074400" cy="838200"/>
          </a:xfrm>
        </p:spPr>
        <p:txBody>
          <a:bodyPr>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3100" dirty="0">
                <a:solidFill>
                  <a:srgbClr val="005191"/>
                </a:solidFill>
              </a:rPr>
              <a:t>Two Pathways to Provide Accessible Materials &amp; Related Laws</a:t>
            </a:r>
          </a:p>
        </p:txBody>
      </p:sp>
      <p:pic>
        <p:nvPicPr>
          <p:cNvPr id="13" name="Picture 12" descr="When a student needs accessible materials, digital materials can be provided under the Americans with Disabilities Act (ADA) Title II or accessible formats can be provided under the Individuals with Disabilities Education Act (IDEA).">
            <a:extLst>
              <a:ext uri="{FF2B5EF4-FFF2-40B4-BE49-F238E27FC236}">
                <a16:creationId xmlns:a16="http://schemas.microsoft.com/office/drawing/2014/main" id="{1B869BAE-5117-53F6-EDA9-58DF8ED92FF6}"/>
              </a:ext>
            </a:extLst>
          </p:cNvPr>
          <p:cNvPicPr>
            <a:picLocks noChangeAspect="1"/>
          </p:cNvPicPr>
          <p:nvPr/>
        </p:nvPicPr>
        <p:blipFill>
          <a:blip r:embed="rId3"/>
          <a:srcRect l="3589" r="4867"/>
          <a:stretch>
            <a:fillRect/>
          </a:stretch>
        </p:blipFill>
        <p:spPr>
          <a:xfrm>
            <a:off x="1729341" y="1376714"/>
            <a:ext cx="8733317" cy="4490686"/>
          </a:xfrm>
          <a:prstGeom prst="rect">
            <a:avLst/>
          </a:prstGeom>
        </p:spPr>
      </p:pic>
    </p:spTree>
    <p:extLst>
      <p:ext uri="{BB962C8B-B14F-4D97-AF65-F5344CB8AC3E}">
        <p14:creationId xmlns:p14="http://schemas.microsoft.com/office/powerpoint/2010/main" val="18303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22E7-8E2A-6286-08BB-CE3979CFD54C}"/>
              </a:ext>
            </a:extLst>
          </p:cNvPr>
          <p:cNvSpPr>
            <a:spLocks noGrp="1"/>
          </p:cNvSpPr>
          <p:nvPr>
            <p:ph type="title"/>
          </p:nvPr>
        </p:nvSpPr>
        <p:spPr/>
        <p:txBody>
          <a:bodyPr/>
          <a:lstStyle/>
          <a:p>
            <a:r>
              <a:rPr lang="en-US"/>
              <a:t>Examples of Accessible Formats </a:t>
            </a:r>
          </a:p>
        </p:txBody>
      </p:sp>
      <p:sp>
        <p:nvSpPr>
          <p:cNvPr id="3" name="Text Placeholder 2">
            <a:extLst>
              <a:ext uri="{FF2B5EF4-FFF2-40B4-BE49-F238E27FC236}">
                <a16:creationId xmlns:a16="http://schemas.microsoft.com/office/drawing/2014/main" id="{6373C185-937A-63F3-3D4E-5E24292D5F85}"/>
              </a:ext>
            </a:extLst>
          </p:cNvPr>
          <p:cNvSpPr>
            <a:spLocks noGrp="1"/>
          </p:cNvSpPr>
          <p:nvPr>
            <p:ph type="body" idx="1"/>
          </p:nvPr>
        </p:nvSpPr>
        <p:spPr>
          <a:xfrm>
            <a:off x="948645" y="1596181"/>
            <a:ext cx="4124098" cy="631166"/>
          </a:xfrm>
        </p:spPr>
        <p:txBody>
          <a:bodyPr/>
          <a:lstStyle/>
          <a:p>
            <a:r>
              <a:rPr lang="en-US" sz="2800"/>
              <a:t>Print or Digital Text</a:t>
            </a:r>
          </a:p>
        </p:txBody>
      </p:sp>
      <p:sp>
        <p:nvSpPr>
          <p:cNvPr id="4" name="Content Placeholder 3">
            <a:extLst>
              <a:ext uri="{FF2B5EF4-FFF2-40B4-BE49-F238E27FC236}">
                <a16:creationId xmlns:a16="http://schemas.microsoft.com/office/drawing/2014/main" id="{37890AA3-8238-D393-8DBF-98A3F6B8FC3A}"/>
              </a:ext>
            </a:extLst>
          </p:cNvPr>
          <p:cNvSpPr>
            <a:spLocks noGrp="1"/>
          </p:cNvSpPr>
          <p:nvPr>
            <p:ph sz="half" idx="2"/>
          </p:nvPr>
        </p:nvSpPr>
        <p:spPr>
          <a:xfrm>
            <a:off x="948645" y="2247831"/>
            <a:ext cx="3764869" cy="3264591"/>
          </a:xfrm>
        </p:spPr>
        <p:txBody>
          <a:bodyPr vert="horz" lIns="91440" tIns="45720" rIns="91440" bIns="45720" rtlCol="0" anchor="t">
            <a:noAutofit/>
          </a:bodyPr>
          <a:lstStyle/>
          <a:p>
            <a:pPr>
              <a:lnSpc>
                <a:spcPct val="100000"/>
              </a:lnSpc>
            </a:pPr>
            <a:r>
              <a:rPr lang="en-US" sz="2700">
                <a:ea typeface="+mn-lt"/>
                <a:cs typeface="+mn-lt"/>
              </a:rPr>
              <a:t>Braille</a:t>
            </a:r>
            <a:endParaRPr lang="en-US" sz="2700"/>
          </a:p>
          <a:p>
            <a:pPr>
              <a:lnSpc>
                <a:spcPct val="100000"/>
              </a:lnSpc>
            </a:pPr>
            <a:r>
              <a:rPr lang="en-US" sz="2700">
                <a:ea typeface="+mn-lt"/>
                <a:cs typeface="+mn-lt"/>
              </a:rPr>
              <a:t>Accessible digital text </a:t>
            </a:r>
            <a:endParaRPr lang="en-US" sz="2700"/>
          </a:p>
          <a:p>
            <a:pPr>
              <a:lnSpc>
                <a:spcPct val="100000"/>
              </a:lnSpc>
            </a:pPr>
            <a:r>
              <a:rPr lang="en-US" sz="2700">
                <a:ea typeface="+mn-lt"/>
                <a:cs typeface="+mn-lt"/>
              </a:rPr>
              <a:t>Large print</a:t>
            </a:r>
            <a:endParaRPr lang="en-US" sz="2700"/>
          </a:p>
          <a:p>
            <a:pPr>
              <a:lnSpc>
                <a:spcPct val="100000"/>
              </a:lnSpc>
            </a:pPr>
            <a:r>
              <a:rPr lang="en-US" sz="2700">
                <a:ea typeface="+mn-lt"/>
                <a:cs typeface="+mn-lt"/>
              </a:rPr>
              <a:t>Audio</a:t>
            </a:r>
            <a:endParaRPr lang="en-US" sz="2700"/>
          </a:p>
          <a:p>
            <a:pPr>
              <a:lnSpc>
                <a:spcPct val="100000"/>
              </a:lnSpc>
            </a:pPr>
            <a:r>
              <a:rPr lang="en-US" sz="2700">
                <a:ea typeface="+mn-lt"/>
                <a:cs typeface="+mn-lt"/>
              </a:rPr>
              <a:t>Tactile graphics of images </a:t>
            </a:r>
            <a:endParaRPr lang="en-US" sz="2700"/>
          </a:p>
          <a:p>
            <a:pPr>
              <a:lnSpc>
                <a:spcPct val="100000"/>
              </a:lnSpc>
            </a:pPr>
            <a:endParaRPr lang="en-US" sz="2400"/>
          </a:p>
        </p:txBody>
      </p:sp>
      <p:sp>
        <p:nvSpPr>
          <p:cNvPr id="5" name="Text Placeholder 4">
            <a:extLst>
              <a:ext uri="{FF2B5EF4-FFF2-40B4-BE49-F238E27FC236}">
                <a16:creationId xmlns:a16="http://schemas.microsoft.com/office/drawing/2014/main" id="{58DEFD5C-C9CD-0A7A-9A2F-7C3181675808}"/>
              </a:ext>
            </a:extLst>
          </p:cNvPr>
          <p:cNvSpPr>
            <a:spLocks noGrp="1"/>
          </p:cNvSpPr>
          <p:nvPr>
            <p:ph type="body" sz="quarter" idx="3"/>
          </p:nvPr>
        </p:nvSpPr>
        <p:spPr>
          <a:xfrm>
            <a:off x="6033403" y="1596181"/>
            <a:ext cx="1697038" cy="634862"/>
          </a:xfrm>
        </p:spPr>
        <p:txBody>
          <a:bodyPr/>
          <a:lstStyle/>
          <a:p>
            <a:r>
              <a:rPr lang="en-US" sz="2800"/>
              <a:t>Audio</a:t>
            </a:r>
          </a:p>
        </p:txBody>
      </p:sp>
      <p:sp>
        <p:nvSpPr>
          <p:cNvPr id="6" name="Content Placeholder 5">
            <a:extLst>
              <a:ext uri="{FF2B5EF4-FFF2-40B4-BE49-F238E27FC236}">
                <a16:creationId xmlns:a16="http://schemas.microsoft.com/office/drawing/2014/main" id="{463E1754-3487-6A3E-8AAB-42B8249C8615}"/>
              </a:ext>
            </a:extLst>
          </p:cNvPr>
          <p:cNvSpPr>
            <a:spLocks noGrp="1"/>
          </p:cNvSpPr>
          <p:nvPr>
            <p:ph sz="quarter" idx="4"/>
          </p:nvPr>
        </p:nvSpPr>
        <p:spPr>
          <a:xfrm>
            <a:off x="6108111" y="2268044"/>
            <a:ext cx="4856592" cy="631167"/>
          </a:xfrm>
        </p:spPr>
        <p:txBody>
          <a:bodyPr vert="horz" lIns="91440" tIns="45720" rIns="91440" bIns="45720" rtlCol="0" anchor="t">
            <a:noAutofit/>
          </a:bodyPr>
          <a:lstStyle/>
          <a:p>
            <a:pPr>
              <a:lnSpc>
                <a:spcPct val="100000"/>
              </a:lnSpc>
            </a:pPr>
            <a:r>
              <a:rPr lang="en-US" sz="2700">
                <a:ea typeface="+mn-lt"/>
                <a:cs typeface="+mn-lt"/>
              </a:rPr>
              <a:t>Text transcript</a:t>
            </a:r>
            <a:endParaRPr lang="en-US" sz="2700"/>
          </a:p>
        </p:txBody>
      </p:sp>
      <p:sp>
        <p:nvSpPr>
          <p:cNvPr id="15" name="Text Placeholder 4">
            <a:extLst>
              <a:ext uri="{FF2B5EF4-FFF2-40B4-BE49-F238E27FC236}">
                <a16:creationId xmlns:a16="http://schemas.microsoft.com/office/drawing/2014/main" id="{1EC57DEB-4FAD-806B-7971-E5BCBF3D292A}"/>
              </a:ext>
            </a:extLst>
          </p:cNvPr>
          <p:cNvSpPr txBox="1">
            <a:spLocks/>
          </p:cNvSpPr>
          <p:nvPr/>
        </p:nvSpPr>
        <p:spPr>
          <a:xfrm>
            <a:off x="6033403" y="2806686"/>
            <a:ext cx="1697038" cy="634862"/>
          </a:xfrm>
          <a:prstGeom prst="rect">
            <a:avLst/>
          </a:prstGeom>
        </p:spPr>
        <p:txBody>
          <a:bodyPr vert="horz" lIns="91440" tIns="45720" rIns="91440" bIns="45720" rtlCol="0" anchor="b">
            <a:noAutofit/>
          </a:bodyPr>
          <a:lstStyle>
            <a:lvl1pPr marL="0" indent="0" algn="l" defTabSz="914400" rtl="0" eaLnBrk="1" latinLnBrk="0" hangingPunct="1">
              <a:lnSpc>
                <a:spcPct val="125000"/>
              </a:lnSpc>
              <a:spcBef>
                <a:spcPts val="1000"/>
              </a:spcBef>
              <a:buFont typeface="Arial" panose="020B0604020202020204" pitchFamily="34" charset="0"/>
              <a:buNone/>
              <a:defRPr sz="2400" b="1" kern="1200">
                <a:solidFill>
                  <a:schemeClr val="accent3"/>
                </a:solidFill>
                <a:latin typeface="+mn-lt"/>
                <a:ea typeface="+mn-ea"/>
                <a:cs typeface="+mn-cs"/>
              </a:defRPr>
            </a:lvl1pPr>
            <a:lvl2pPr marL="457200" indent="0" algn="l" defTabSz="914400" rtl="0" eaLnBrk="1" latinLnBrk="0" hangingPunct="1">
              <a:lnSpc>
                <a:spcPct val="125000"/>
              </a:lnSpc>
              <a:spcBef>
                <a:spcPts val="500"/>
              </a:spcBef>
              <a:buFont typeface="Courier New" panose="02070309020205020404" pitchFamily="49" charset="0"/>
              <a:buNone/>
              <a:defRPr sz="2000" b="1" kern="1200">
                <a:solidFill>
                  <a:schemeClr val="tx1"/>
                </a:solidFill>
                <a:latin typeface="+mn-lt"/>
                <a:ea typeface="+mn-ea"/>
                <a:cs typeface="+mn-cs"/>
              </a:defRPr>
            </a:lvl2pPr>
            <a:lvl3pPr marL="914400" indent="0" algn="l" defTabSz="914400" rtl="0" eaLnBrk="1" latinLnBrk="0" hangingPunct="1">
              <a:lnSpc>
                <a:spcPct val="125000"/>
              </a:lnSpc>
              <a:spcBef>
                <a:spcPts val="5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t>Video</a:t>
            </a:r>
          </a:p>
        </p:txBody>
      </p:sp>
      <p:sp>
        <p:nvSpPr>
          <p:cNvPr id="12" name="Content Placeholder 5">
            <a:extLst>
              <a:ext uri="{FF2B5EF4-FFF2-40B4-BE49-F238E27FC236}">
                <a16:creationId xmlns:a16="http://schemas.microsoft.com/office/drawing/2014/main" id="{224592F7-144B-45E2-F165-26200EFA32A9}"/>
              </a:ext>
            </a:extLst>
          </p:cNvPr>
          <p:cNvSpPr txBox="1">
            <a:spLocks/>
          </p:cNvSpPr>
          <p:nvPr/>
        </p:nvSpPr>
        <p:spPr>
          <a:xfrm>
            <a:off x="6095999" y="3429761"/>
            <a:ext cx="5015345" cy="3272268"/>
          </a:xfrm>
          <a:prstGeom prst="rect">
            <a:avLst/>
          </a:prstGeom>
        </p:spPr>
        <p:txBody>
          <a:bodyPr vert="horz" lIns="91440" tIns="45720" rIns="91440" bIns="45720" rtlCol="0" anchor="t">
            <a:no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700">
                <a:ea typeface="+mn-lt"/>
                <a:cs typeface="+mn-lt"/>
              </a:rPr>
              <a:t>Captioned video</a:t>
            </a:r>
            <a:endParaRPr lang="en-US" sz="2700"/>
          </a:p>
          <a:p>
            <a:pPr>
              <a:lnSpc>
                <a:spcPct val="100000"/>
              </a:lnSpc>
            </a:pPr>
            <a:r>
              <a:rPr lang="en-US" sz="2700">
                <a:ea typeface="+mn-lt"/>
                <a:cs typeface="+mn-lt"/>
              </a:rPr>
              <a:t>Audio described video</a:t>
            </a:r>
            <a:endParaRPr lang="en-US" sz="2700"/>
          </a:p>
          <a:p>
            <a:pPr>
              <a:lnSpc>
                <a:spcPct val="100000"/>
              </a:lnSpc>
            </a:pPr>
            <a:r>
              <a:rPr lang="en-US" sz="2700">
                <a:ea typeface="+mn-lt"/>
                <a:cs typeface="+mn-lt"/>
              </a:rPr>
              <a:t>Video with synchronized American Sign Language (ASL)</a:t>
            </a:r>
            <a:endParaRPr lang="en-US" sz="2700"/>
          </a:p>
        </p:txBody>
      </p:sp>
    </p:spTree>
    <p:extLst>
      <p:ext uri="{BB962C8B-B14F-4D97-AF65-F5344CB8AC3E}">
        <p14:creationId xmlns:p14="http://schemas.microsoft.com/office/powerpoint/2010/main" val="13191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50C4-6D4D-E770-87B5-1A01D2FD841A}"/>
              </a:ext>
            </a:extLst>
          </p:cNvPr>
          <p:cNvSpPr>
            <a:spLocks noGrp="1"/>
          </p:cNvSpPr>
          <p:nvPr>
            <p:ph type="title"/>
          </p:nvPr>
        </p:nvSpPr>
        <p:spPr/>
        <p:txBody>
          <a:bodyPr/>
          <a:lstStyle/>
          <a:p>
            <a:r>
              <a:rPr lang="en-US"/>
              <a:t>IDEA and Accessible Formats</a:t>
            </a:r>
          </a:p>
        </p:txBody>
      </p:sp>
      <p:sp>
        <p:nvSpPr>
          <p:cNvPr id="3" name="Content Placeholder 2">
            <a:extLst>
              <a:ext uri="{FF2B5EF4-FFF2-40B4-BE49-F238E27FC236}">
                <a16:creationId xmlns:a16="http://schemas.microsoft.com/office/drawing/2014/main" id="{B6C276C6-451F-C5B8-2623-1AF028E83634}"/>
              </a:ext>
            </a:extLst>
          </p:cNvPr>
          <p:cNvSpPr>
            <a:spLocks noGrp="1"/>
          </p:cNvSpPr>
          <p:nvPr>
            <p:ph idx="1"/>
          </p:nvPr>
        </p:nvSpPr>
        <p:spPr>
          <a:xfrm>
            <a:off x="838200" y="1656536"/>
            <a:ext cx="10515600" cy="4018584"/>
          </a:xfrm>
        </p:spPr>
        <p:txBody>
          <a:bodyPr vert="horz" lIns="91440" tIns="45720" rIns="91440" bIns="45720" rtlCol="0" anchor="t">
            <a:noAutofit/>
          </a:bodyPr>
          <a:lstStyle/>
          <a:p>
            <a:r>
              <a:rPr lang="en-US" dirty="0"/>
              <a:t>Individuals with Disabilities Education Act (IDEA)</a:t>
            </a:r>
          </a:p>
          <a:p>
            <a:pPr lvl="1"/>
            <a:r>
              <a:rPr lang="en-US" sz="2600" dirty="0"/>
              <a:t>Makes available a free appropriate public education to students with disabilities.</a:t>
            </a:r>
          </a:p>
          <a:p>
            <a:pPr lvl="1"/>
            <a:r>
              <a:rPr lang="en-US" sz="2600" dirty="0"/>
              <a:t>Requires SEAs and LEAs to provide accessible formats when needed.</a:t>
            </a:r>
          </a:p>
          <a:p>
            <a:pPr lvl="1"/>
            <a:r>
              <a:rPr lang="en-US" sz="2600" dirty="0"/>
              <a:t>To support this requirement, established the National Instructional Materials Accessibility Standard (NIMAS) and the National Instructional Materials Access Center (NIMAC). </a:t>
            </a:r>
            <a:endParaRPr lang="en-US" dirty="0"/>
          </a:p>
        </p:txBody>
      </p:sp>
    </p:spTree>
    <p:extLst>
      <p:ext uri="{BB962C8B-B14F-4D97-AF65-F5344CB8AC3E}">
        <p14:creationId xmlns:p14="http://schemas.microsoft.com/office/powerpoint/2010/main" val="123578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603F-EBFF-91B1-7B59-F3972F6DF85E}"/>
              </a:ext>
            </a:extLst>
          </p:cNvPr>
          <p:cNvSpPr>
            <a:spLocks noGrp="1"/>
          </p:cNvSpPr>
          <p:nvPr>
            <p:ph type="title"/>
          </p:nvPr>
        </p:nvSpPr>
        <p:spPr/>
        <p:txBody>
          <a:bodyPr/>
          <a:lstStyle/>
          <a:p>
            <a:r>
              <a:rPr lang="en-US"/>
              <a:t>NIMAS &amp; NIMAC</a:t>
            </a:r>
          </a:p>
        </p:txBody>
      </p:sp>
      <p:sp>
        <p:nvSpPr>
          <p:cNvPr id="4" name="Text Placeholder 3">
            <a:extLst>
              <a:ext uri="{FF2B5EF4-FFF2-40B4-BE49-F238E27FC236}">
                <a16:creationId xmlns:a16="http://schemas.microsoft.com/office/drawing/2014/main" id="{D54E16E3-A2E3-D834-1076-1329391EF380}"/>
              </a:ext>
            </a:extLst>
          </p:cNvPr>
          <p:cNvSpPr>
            <a:spLocks noGrp="1"/>
          </p:cNvSpPr>
          <p:nvPr>
            <p:ph type="body" idx="1"/>
          </p:nvPr>
        </p:nvSpPr>
        <p:spPr/>
        <p:txBody>
          <a:bodyPr/>
          <a:lstStyle/>
          <a:p>
            <a:r>
              <a:rPr lang="en-US"/>
              <a:t>NIMAS</a:t>
            </a:r>
          </a:p>
        </p:txBody>
      </p:sp>
      <p:sp>
        <p:nvSpPr>
          <p:cNvPr id="3" name="Content Placeholder 2">
            <a:extLst>
              <a:ext uri="{FF2B5EF4-FFF2-40B4-BE49-F238E27FC236}">
                <a16:creationId xmlns:a16="http://schemas.microsoft.com/office/drawing/2014/main" id="{14C3EF2B-C3F4-476C-8C73-501546251834}"/>
              </a:ext>
            </a:extLst>
          </p:cNvPr>
          <p:cNvSpPr>
            <a:spLocks noGrp="1"/>
          </p:cNvSpPr>
          <p:nvPr>
            <p:ph sz="half" idx="2"/>
          </p:nvPr>
        </p:nvSpPr>
        <p:spPr/>
        <p:txBody>
          <a:bodyPr vert="horz" lIns="91440" tIns="45720" rIns="91440" bIns="45720" rtlCol="0" anchor="t">
            <a:noAutofit/>
          </a:bodyPr>
          <a:lstStyle/>
          <a:p>
            <a:r>
              <a:rPr lang="en-US"/>
              <a:t>A technical standard used by publishers</a:t>
            </a:r>
          </a:p>
          <a:p>
            <a:r>
              <a:rPr lang="en-US"/>
              <a:t>Standardizes the process for converting materials to accessible formats</a:t>
            </a:r>
          </a:p>
          <a:p>
            <a:pPr marL="0" indent="0">
              <a:buNone/>
            </a:pPr>
            <a:endParaRPr lang="en-US"/>
          </a:p>
          <a:p>
            <a:endParaRPr lang="en-US"/>
          </a:p>
          <a:p>
            <a:endParaRPr lang="en-US"/>
          </a:p>
        </p:txBody>
      </p:sp>
      <p:sp>
        <p:nvSpPr>
          <p:cNvPr id="5" name="Text Placeholder 4">
            <a:extLst>
              <a:ext uri="{FF2B5EF4-FFF2-40B4-BE49-F238E27FC236}">
                <a16:creationId xmlns:a16="http://schemas.microsoft.com/office/drawing/2014/main" id="{85E311B0-43E6-B4AD-04A5-F4E6D7D08472}"/>
              </a:ext>
            </a:extLst>
          </p:cNvPr>
          <p:cNvSpPr>
            <a:spLocks noGrp="1"/>
          </p:cNvSpPr>
          <p:nvPr>
            <p:ph type="body" sz="quarter" idx="3"/>
          </p:nvPr>
        </p:nvSpPr>
        <p:spPr/>
        <p:txBody>
          <a:bodyPr/>
          <a:lstStyle/>
          <a:p>
            <a:r>
              <a:rPr lang="en-US"/>
              <a:t>NIMAC</a:t>
            </a:r>
          </a:p>
        </p:txBody>
      </p:sp>
      <p:sp>
        <p:nvSpPr>
          <p:cNvPr id="6" name="Content Placeholder 5">
            <a:extLst>
              <a:ext uri="{FF2B5EF4-FFF2-40B4-BE49-F238E27FC236}">
                <a16:creationId xmlns:a16="http://schemas.microsoft.com/office/drawing/2014/main" id="{48443102-51C3-21ED-7D65-79314E7CFE34}"/>
              </a:ext>
            </a:extLst>
          </p:cNvPr>
          <p:cNvSpPr>
            <a:spLocks noGrp="1"/>
          </p:cNvSpPr>
          <p:nvPr>
            <p:ph sz="quarter" idx="4"/>
          </p:nvPr>
        </p:nvSpPr>
        <p:spPr/>
        <p:txBody>
          <a:bodyPr vert="horz" lIns="91440" tIns="45720" rIns="91440" bIns="45720" rtlCol="0" anchor="t">
            <a:noAutofit/>
          </a:bodyPr>
          <a:lstStyle/>
          <a:p>
            <a:r>
              <a:rPr lang="en-US"/>
              <a:t>An online repository of NIMAS files ready to be converted to accessible formats</a:t>
            </a:r>
          </a:p>
          <a:p>
            <a:r>
              <a:rPr lang="en-US"/>
              <a:t>Accessed by Authorized Users who facilitate the production of accessible formats</a:t>
            </a:r>
          </a:p>
        </p:txBody>
      </p:sp>
    </p:spTree>
    <p:extLst>
      <p:ext uri="{BB962C8B-B14F-4D97-AF65-F5344CB8AC3E}">
        <p14:creationId xmlns:p14="http://schemas.microsoft.com/office/powerpoint/2010/main" val="326518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DF61-3981-6331-AB76-D7FF011B42B8}"/>
              </a:ext>
            </a:extLst>
          </p:cNvPr>
          <p:cNvSpPr>
            <a:spLocks noGrp="1"/>
          </p:cNvSpPr>
          <p:nvPr>
            <p:ph type="title"/>
          </p:nvPr>
        </p:nvSpPr>
        <p:spPr/>
        <p:txBody>
          <a:bodyPr/>
          <a:lstStyle/>
          <a:p>
            <a:r>
              <a:rPr lang="en-US"/>
              <a:t>Resources for Understanding NIMAS-NIMAC</a:t>
            </a:r>
          </a:p>
        </p:txBody>
      </p:sp>
      <p:sp>
        <p:nvSpPr>
          <p:cNvPr id="3" name="Content Placeholder 2">
            <a:extLst>
              <a:ext uri="{FF2B5EF4-FFF2-40B4-BE49-F238E27FC236}">
                <a16:creationId xmlns:a16="http://schemas.microsoft.com/office/drawing/2014/main" id="{4023F74A-0717-0D35-EBAF-855F313D088F}"/>
              </a:ext>
            </a:extLst>
          </p:cNvPr>
          <p:cNvSpPr>
            <a:spLocks noGrp="1"/>
          </p:cNvSpPr>
          <p:nvPr>
            <p:ph sz="half" idx="1"/>
          </p:nvPr>
        </p:nvSpPr>
        <p:spPr/>
        <p:txBody>
          <a:bodyPr vert="horz" lIns="91440" tIns="45720" rIns="91440" bIns="45720" rtlCol="0" anchor="t">
            <a:noAutofit/>
          </a:bodyPr>
          <a:lstStyle/>
          <a:p>
            <a:r>
              <a:rPr lang="en-US" dirty="0">
                <a:hlinkClick r:id="rId3"/>
              </a:rPr>
              <a:t>Guide - NIMAS &amp; NIMAC: What SEAs &amp; LEAs Need to Know</a:t>
            </a:r>
            <a:endParaRPr lang="en-US" dirty="0"/>
          </a:p>
          <a:p>
            <a:r>
              <a:rPr lang="en-US" dirty="0">
                <a:hlinkClick r:id="rId4"/>
              </a:rPr>
              <a:t>Recorded webinar – Coordinating with the NIMAC: What It Means and Why It's So Important</a:t>
            </a:r>
          </a:p>
        </p:txBody>
      </p:sp>
      <p:pic>
        <p:nvPicPr>
          <p:cNvPr id="5" name="Content Placeholder 4" descr="Screenshot of Coordinating with the NIMAC: What It Means &amp; Why It's Important webinar slide title">
            <a:extLst>
              <a:ext uri="{FF2B5EF4-FFF2-40B4-BE49-F238E27FC236}">
                <a16:creationId xmlns:a16="http://schemas.microsoft.com/office/drawing/2014/main" id="{EA98E6E9-9BA5-AA3F-20C5-DEE1771512B2}"/>
              </a:ext>
            </a:extLst>
          </p:cNvPr>
          <p:cNvPicPr>
            <a:picLocks noGrp="1" noChangeAspect="1"/>
          </p:cNvPicPr>
          <p:nvPr>
            <p:ph sz="half" idx="2"/>
          </p:nvPr>
        </p:nvPicPr>
        <p:blipFill>
          <a:blip r:embed="rId5"/>
          <a:stretch>
            <a:fillRect/>
          </a:stretch>
        </p:blipFill>
        <p:spPr>
          <a:xfrm>
            <a:off x="6437986" y="1838414"/>
            <a:ext cx="4671168" cy="3504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198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Support &amp;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7797905" cy="4081770"/>
          </a:xfrm>
        </p:spPr>
        <p:txBody>
          <a:bodyPr vert="horz" lIns="91440" tIns="45720" rIns="91440" bIns="45720" rtlCol="0" anchor="t">
            <a:noAutofit/>
          </a:bodyPr>
          <a:lstStyle/>
          <a:p>
            <a:pPr marL="457200" indent="-457200">
              <a:lnSpc>
                <a:spcPct val="100000"/>
              </a:lnSpc>
              <a:spcBef>
                <a:spcPts val="0"/>
              </a:spcBef>
              <a:spcAft>
                <a:spcPts val="1200"/>
              </a:spcAft>
            </a:pPr>
            <a:r>
              <a:rPr lang="en-US"/>
              <a:t>Reach out to NCADEMI Program Assistant </a:t>
            </a:r>
            <a:r>
              <a:rPr lang="en-US" b="1"/>
              <a:t>Natalie Cardenas</a:t>
            </a:r>
            <a:r>
              <a:rPr lang="en-US"/>
              <a:t> in the chat if you need technical support </a:t>
            </a:r>
          </a:p>
          <a:p>
            <a:pPr marL="457200" indent="-457200">
              <a:lnSpc>
                <a:spcPct val="100000"/>
              </a:lnSpc>
              <a:spcBef>
                <a:spcPts val="0"/>
              </a:spcBef>
              <a:spcAft>
                <a:spcPts val="1200"/>
              </a:spcAft>
            </a:pPr>
            <a:r>
              <a:rPr lang="en-US"/>
              <a:t>Captions</a:t>
            </a:r>
          </a:p>
          <a:p>
            <a:pPr marL="457200" indent="-457200">
              <a:lnSpc>
                <a:spcPct val="100000"/>
              </a:lnSpc>
              <a:spcBef>
                <a:spcPts val="0"/>
              </a:spcBef>
              <a:spcAft>
                <a:spcPts val="1200"/>
              </a:spcAft>
            </a:pPr>
            <a:r>
              <a:rPr lang="en-US"/>
              <a:t>Slide deck &amp; resources are available </a:t>
            </a:r>
            <a:r>
              <a:rPr lang="en-US">
                <a:ea typeface="+mn-lt"/>
                <a:cs typeface="+mn-lt"/>
              </a:rPr>
              <a:t>at: </a:t>
            </a:r>
            <a:r>
              <a:rPr lang="en-US" b="1">
                <a:ea typeface="+mn-lt"/>
                <a:cs typeface="+mn-lt"/>
                <a:hlinkClick r:id="rId3"/>
              </a:rPr>
              <a:t>bit.ly/qi-webinar4 </a:t>
            </a:r>
            <a:endParaRPr lang="en-US" b="1"/>
          </a:p>
          <a:p>
            <a:pPr marL="457200" indent="-457200">
              <a:lnSpc>
                <a:spcPct val="100000"/>
              </a:lnSpc>
              <a:spcBef>
                <a:spcPts val="0"/>
              </a:spcBef>
              <a:spcAft>
                <a:spcPts val="1800"/>
              </a:spcAft>
            </a:pPr>
            <a:r>
              <a:rPr lang="en-US"/>
              <a:t>Recording will be available within 24-48 business hours on the resources page </a:t>
            </a:r>
          </a:p>
        </p:txBody>
      </p:sp>
      <p:pic>
        <p:nvPicPr>
          <p:cNvPr id="5" name="Picture 4">
            <a:extLst>
              <a:ext uri="{FF2B5EF4-FFF2-40B4-BE49-F238E27FC236}">
                <a16:creationId xmlns:a16="http://schemas.microsoft.com/office/drawing/2014/main" id="{8F8F4E74-1458-B4CA-D7D6-015A2B1F889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r="2" b="24010"/>
          <a:stretch>
            <a:fillRect/>
          </a:stretch>
        </p:blipFill>
        <p:spPr>
          <a:xfrm>
            <a:off x="8636105" y="1096462"/>
            <a:ext cx="1930442" cy="1955961"/>
          </a:xfrm>
          <a:prstGeom prst="ellipse">
            <a:avLst/>
          </a:prstGeom>
        </p:spPr>
      </p:pic>
      <p:pic>
        <p:nvPicPr>
          <p:cNvPr id="7" name="Picture 6" descr="QR code to webinar resource page.">
            <a:extLst>
              <a:ext uri="{FF2B5EF4-FFF2-40B4-BE49-F238E27FC236}">
                <a16:creationId xmlns:a16="http://schemas.microsoft.com/office/drawing/2014/main" id="{6713F92B-3FD0-B042-CBA4-BF19EB60716C}"/>
              </a:ext>
            </a:extLst>
          </p:cNvPr>
          <p:cNvPicPr>
            <a:picLocks noChangeAspect="1"/>
          </p:cNvPicPr>
          <p:nvPr/>
        </p:nvPicPr>
        <p:blipFill>
          <a:blip r:embed="rId5"/>
          <a:stretch>
            <a:fillRect/>
          </a:stretch>
        </p:blipFill>
        <p:spPr>
          <a:xfrm>
            <a:off x="8498319" y="3328712"/>
            <a:ext cx="2350591" cy="2407095"/>
          </a:xfrm>
          <a:prstGeom prst="rect">
            <a:avLst/>
          </a:prstGeom>
        </p:spPr>
      </p:pic>
    </p:spTree>
    <p:extLst>
      <p:ext uri="{BB962C8B-B14F-4D97-AF65-F5344CB8AC3E}">
        <p14:creationId xmlns:p14="http://schemas.microsoft.com/office/powerpoint/2010/main" val="184278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8A55-FB21-A0BA-2C7C-CA6E6351770B}"/>
              </a:ext>
            </a:extLst>
          </p:cNvPr>
          <p:cNvSpPr>
            <a:spLocks noGrp="1"/>
          </p:cNvSpPr>
          <p:nvPr>
            <p:ph type="title"/>
          </p:nvPr>
        </p:nvSpPr>
        <p:spPr/>
        <p:txBody>
          <a:bodyPr/>
          <a:lstStyle/>
          <a:p>
            <a:r>
              <a:rPr lang="en-US"/>
              <a:t>Acquiring Accessible Formats</a:t>
            </a:r>
          </a:p>
        </p:txBody>
      </p:sp>
      <p:sp>
        <p:nvSpPr>
          <p:cNvPr id="3" name="Content Placeholder 2">
            <a:extLst>
              <a:ext uri="{FF2B5EF4-FFF2-40B4-BE49-F238E27FC236}">
                <a16:creationId xmlns:a16="http://schemas.microsoft.com/office/drawing/2014/main" id="{29E8A5B8-ED88-8D88-C8B8-43D6F364C7A2}"/>
              </a:ext>
            </a:extLst>
          </p:cNvPr>
          <p:cNvSpPr>
            <a:spLocks noGrp="1"/>
          </p:cNvSpPr>
          <p:nvPr>
            <p:ph idx="1"/>
          </p:nvPr>
        </p:nvSpPr>
        <p:spPr>
          <a:xfrm>
            <a:off x="838199" y="1656536"/>
            <a:ext cx="10421039" cy="4018584"/>
          </a:xfrm>
        </p:spPr>
        <p:txBody>
          <a:bodyPr vert="horz" lIns="91440" tIns="45720" rIns="91440" bIns="45720" rtlCol="0" anchor="t">
            <a:noAutofit/>
          </a:bodyPr>
          <a:lstStyle/>
          <a:p>
            <a:pPr>
              <a:spcBef>
                <a:spcPts val="300"/>
              </a:spcBef>
              <a:spcAft>
                <a:spcPts val="300"/>
              </a:spcAft>
            </a:pPr>
            <a:r>
              <a:rPr lang="en-US"/>
              <a:t>Accessible Media Producers</a:t>
            </a:r>
          </a:p>
          <a:p>
            <a:pPr marL="804863" lvl="1" indent="-347663">
              <a:spcBef>
                <a:spcPts val="300"/>
              </a:spcBef>
              <a:spcAft>
                <a:spcPts val="300"/>
              </a:spcAft>
            </a:pPr>
            <a:r>
              <a:rPr lang="en-US" sz="2500"/>
              <a:t>Convert NIMAS files to accessible formats</a:t>
            </a:r>
          </a:p>
          <a:p>
            <a:pPr marL="804863" lvl="1" indent="-347663">
              <a:spcBef>
                <a:spcPts val="300"/>
              </a:spcBef>
              <a:spcAft>
                <a:spcPts val="300"/>
              </a:spcAft>
            </a:pPr>
            <a:r>
              <a:rPr lang="en-US" sz="2500"/>
              <a:t>Produce accessible formats from other source files and media types</a:t>
            </a:r>
          </a:p>
          <a:p>
            <a:pPr marL="804863" lvl="1" indent="-347663">
              <a:spcBef>
                <a:spcPts val="300"/>
              </a:spcBef>
              <a:spcAft>
                <a:spcPts val="1200"/>
              </a:spcAft>
            </a:pPr>
            <a:r>
              <a:rPr lang="en-US" sz="2500"/>
              <a:t>Examples: Bookshare, American Printing House for the Blind (APH), Described &amp; Captioned Media Program (DCMP)</a:t>
            </a:r>
          </a:p>
          <a:p>
            <a:pPr>
              <a:spcBef>
                <a:spcPts val="300"/>
              </a:spcBef>
              <a:spcAft>
                <a:spcPts val="1200"/>
              </a:spcAft>
              <a:buFont typeface="Arial" panose="05000000000000000000" pitchFamily="2" charset="2"/>
              <a:buChar char="•"/>
            </a:pPr>
            <a:r>
              <a:rPr lang="en-US"/>
              <a:t>National Library Service and network of state libraries</a:t>
            </a:r>
          </a:p>
          <a:p>
            <a:pPr>
              <a:spcBef>
                <a:spcPts val="300"/>
              </a:spcBef>
              <a:spcAft>
                <a:spcPts val="300"/>
              </a:spcAft>
              <a:buFont typeface="Arial" panose="05000000000000000000" pitchFamily="2" charset="2"/>
              <a:buChar char="•"/>
            </a:pPr>
            <a:r>
              <a:rPr lang="en-US"/>
              <a:t>Local conversion</a:t>
            </a:r>
          </a:p>
          <a:p>
            <a:pPr>
              <a:buFont typeface="Arial" panose="05000000000000000000" pitchFamily="2" charset="2"/>
              <a:buChar char="•"/>
            </a:pPr>
            <a:endParaRPr lang="en-US"/>
          </a:p>
          <a:p>
            <a:pPr>
              <a:buFont typeface="Arial" panose="05000000000000000000" pitchFamily="2" charset="2"/>
              <a:buChar char="•"/>
            </a:pPr>
            <a:endParaRPr lang="en-US"/>
          </a:p>
        </p:txBody>
      </p:sp>
    </p:spTree>
    <p:extLst>
      <p:ext uri="{BB962C8B-B14F-4D97-AF65-F5344CB8AC3E}">
        <p14:creationId xmlns:p14="http://schemas.microsoft.com/office/powerpoint/2010/main" val="48322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806C-688B-0FEC-4DE9-AF13CC6BBEBC}"/>
              </a:ext>
            </a:extLst>
          </p:cNvPr>
          <p:cNvSpPr>
            <a:spLocks noGrp="1"/>
          </p:cNvSpPr>
          <p:nvPr>
            <p:ph type="title"/>
          </p:nvPr>
        </p:nvSpPr>
        <p:spPr/>
        <p:txBody>
          <a:bodyPr/>
          <a:lstStyle/>
          <a:p>
            <a:r>
              <a:rPr lang="en-US" dirty="0"/>
              <a:t>Accessible Formats in the IEP</a:t>
            </a:r>
          </a:p>
        </p:txBody>
      </p:sp>
      <p:sp>
        <p:nvSpPr>
          <p:cNvPr id="4" name="Content Placeholder 3">
            <a:extLst>
              <a:ext uri="{FF2B5EF4-FFF2-40B4-BE49-F238E27FC236}">
                <a16:creationId xmlns:a16="http://schemas.microsoft.com/office/drawing/2014/main" id="{857D32F6-46B8-6FC8-7484-2DCD138E55C1}"/>
              </a:ext>
            </a:extLst>
          </p:cNvPr>
          <p:cNvSpPr>
            <a:spLocks noGrp="1"/>
          </p:cNvSpPr>
          <p:nvPr>
            <p:ph sz="half" idx="2"/>
          </p:nvPr>
        </p:nvSpPr>
        <p:spPr>
          <a:xfrm>
            <a:off x="838200" y="1713485"/>
            <a:ext cx="5257800" cy="4246639"/>
          </a:xfrm>
        </p:spPr>
        <p:txBody>
          <a:bodyPr vert="horz" lIns="91440" tIns="45720" rIns="91440" bIns="45720" rtlCol="0" anchor="t">
            <a:noAutofit/>
          </a:bodyPr>
          <a:lstStyle/>
          <a:p>
            <a:pPr marL="0" indent="0">
              <a:spcBef>
                <a:spcPts val="400"/>
              </a:spcBef>
              <a:buNone/>
            </a:pPr>
            <a:r>
              <a:rPr lang="en-US" sz="2400" dirty="0"/>
              <a:t>An IEP team decision-making process:</a:t>
            </a:r>
          </a:p>
          <a:p>
            <a:pPr marL="628650" indent="-452438">
              <a:spcBef>
                <a:spcPts val="400"/>
              </a:spcBef>
              <a:buAutoNum type="arabicPeriod"/>
            </a:pPr>
            <a:r>
              <a:rPr lang="en-US" sz="2400" dirty="0"/>
              <a:t>Determine a student’s </a:t>
            </a:r>
            <a:br>
              <a:rPr lang="en-US" sz="2400" dirty="0"/>
            </a:br>
            <a:r>
              <a:rPr lang="en-US" sz="2400" dirty="0"/>
              <a:t>need </a:t>
            </a:r>
            <a:endParaRPr lang="en-US" dirty="0"/>
          </a:p>
          <a:p>
            <a:pPr marL="628650" indent="-452438">
              <a:spcBef>
                <a:spcPts val="400"/>
              </a:spcBef>
              <a:buAutoNum type="arabicPeriod"/>
            </a:pPr>
            <a:r>
              <a:rPr lang="en-US" sz="2400" dirty="0"/>
              <a:t>Select the appropriate format </a:t>
            </a:r>
          </a:p>
          <a:p>
            <a:pPr marL="628650" indent="-452438">
              <a:spcBef>
                <a:spcPts val="400"/>
              </a:spcBef>
              <a:buAutoNum type="arabicPeriod"/>
            </a:pPr>
            <a:r>
              <a:rPr lang="en-US" sz="2400" dirty="0"/>
              <a:t>Identify the source of the format needed</a:t>
            </a:r>
          </a:p>
          <a:p>
            <a:pPr marL="628650" indent="-452438">
              <a:spcBef>
                <a:spcPts val="400"/>
              </a:spcBef>
              <a:buAutoNum type="arabicPeriod"/>
            </a:pPr>
            <a:r>
              <a:rPr lang="en-US" sz="2400" dirty="0"/>
              <a:t>Support for the use of accessible formats </a:t>
            </a:r>
          </a:p>
        </p:txBody>
      </p:sp>
      <p:sp>
        <p:nvSpPr>
          <p:cNvPr id="3" name="Content Placeholder 2">
            <a:extLst>
              <a:ext uri="{FF2B5EF4-FFF2-40B4-BE49-F238E27FC236}">
                <a16:creationId xmlns:a16="http://schemas.microsoft.com/office/drawing/2014/main" id="{71335523-F649-F3A5-5F16-8CDB90FEACCC}"/>
              </a:ext>
            </a:extLst>
          </p:cNvPr>
          <p:cNvSpPr>
            <a:spLocks noGrp="1"/>
          </p:cNvSpPr>
          <p:nvPr>
            <p:ph sz="half" idx="1"/>
          </p:nvPr>
        </p:nvSpPr>
        <p:spPr>
          <a:xfrm>
            <a:off x="6353174" y="1713486"/>
            <a:ext cx="5126063" cy="3913592"/>
          </a:xfrm>
          <a:solidFill>
            <a:schemeClr val="bg1">
              <a:lumMod val="95000"/>
            </a:schemeClr>
          </a:solidFill>
        </p:spPr>
        <p:txBody>
          <a:bodyPr vert="horz" lIns="182880" tIns="91440" rIns="91440" bIns="45720" rtlCol="0" anchor="t">
            <a:noAutofit/>
          </a:bodyPr>
          <a:lstStyle/>
          <a:p>
            <a:pPr marL="0" indent="0">
              <a:spcAft>
                <a:spcPts val="0"/>
              </a:spcAft>
              <a:buNone/>
            </a:pPr>
            <a:r>
              <a:rPr lang="en-US" sz="2400" b="1" dirty="0"/>
              <a:t>Resources:</a:t>
            </a:r>
            <a:endParaRPr lang="en-US" sz="2400" b="1" dirty="0">
              <a:hlinkClick r:id="rId3"/>
            </a:endParaRPr>
          </a:p>
          <a:p>
            <a:r>
              <a:rPr lang="en-US" sz="2200" dirty="0">
                <a:hlinkClick r:id="rId3"/>
              </a:rPr>
              <a:t>More to the Myths and Facts: Addressing Accessible Educational Materials in the 2024 Assistive Technology Guidance</a:t>
            </a:r>
            <a:r>
              <a:rPr lang="en-US" sz="2200" dirty="0"/>
              <a:t> </a:t>
            </a:r>
          </a:p>
          <a:p>
            <a:r>
              <a:rPr lang="en-US" sz="2200" dirty="0">
                <a:hlinkClick r:id="rId4"/>
              </a:rPr>
              <a:t>Addressing AEM in the IEP: SEA Examples</a:t>
            </a:r>
            <a:endParaRPr lang="en-US" sz="2200" dirty="0"/>
          </a:p>
          <a:p>
            <a:r>
              <a:rPr lang="en-US" sz="2200" dirty="0">
                <a:hlinkClick r:id="rId5"/>
              </a:rPr>
              <a:t>National AEM Center: AEM in the IEP</a:t>
            </a:r>
            <a:endParaRPr lang="en-US" sz="2200" dirty="0"/>
          </a:p>
          <a:p>
            <a:pPr marL="0" indent="0">
              <a:buNone/>
            </a:pPr>
            <a:endParaRPr lang="en-US" dirty="0"/>
          </a:p>
        </p:txBody>
      </p:sp>
    </p:spTree>
    <p:extLst>
      <p:ext uri="{BB962C8B-B14F-4D97-AF65-F5344CB8AC3E}">
        <p14:creationId xmlns:p14="http://schemas.microsoft.com/office/powerpoint/2010/main" val="240494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AD28-F589-0743-E6F5-912F9E2B45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85DC54-EC4C-6A97-4E3A-824FB35879B0}"/>
              </a:ext>
            </a:extLst>
          </p:cNvPr>
          <p:cNvSpPr>
            <a:spLocks noGrp="1"/>
          </p:cNvSpPr>
          <p:nvPr>
            <p:ph type="title"/>
          </p:nvPr>
        </p:nvSpPr>
        <p:spPr>
          <a:xfrm>
            <a:off x="1471960" y="1213512"/>
            <a:ext cx="6807336" cy="3336453"/>
          </a:xfrm>
        </p:spPr>
        <p:txBody>
          <a:bodyPr/>
          <a:lstStyle/>
          <a:p>
            <a:r>
              <a:rPr lang="en-US"/>
              <a:t>Getting Started with the Quality Indicators</a:t>
            </a:r>
          </a:p>
        </p:txBody>
      </p:sp>
    </p:spTree>
    <p:extLst>
      <p:ext uri="{BB962C8B-B14F-4D97-AF65-F5344CB8AC3E}">
        <p14:creationId xmlns:p14="http://schemas.microsoft.com/office/powerpoint/2010/main" val="73906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31B3C-AA97-47A5-25F9-575A9D2C1D3B}"/>
              </a:ext>
            </a:extLst>
          </p:cNvPr>
          <p:cNvSpPr>
            <a:spLocks noGrp="1"/>
          </p:cNvSpPr>
          <p:nvPr>
            <p:ph type="title"/>
          </p:nvPr>
        </p:nvSpPr>
        <p:spPr/>
        <p:txBody>
          <a:bodyPr/>
          <a:lstStyle/>
          <a:p>
            <a:r>
              <a:rPr lang="en-US"/>
              <a:t>Interdependent Quality Indicators</a:t>
            </a:r>
          </a:p>
        </p:txBody>
      </p:sp>
      <p:graphicFrame>
        <p:nvGraphicFramePr>
          <p:cNvPr id="5" name="Content Placeholder 4" descr="Five-part cycle of leadership, guidelines, training and support, continuous improvement, and sustainability.">
            <a:extLst>
              <a:ext uri="{FF2B5EF4-FFF2-40B4-BE49-F238E27FC236}">
                <a16:creationId xmlns:a16="http://schemas.microsoft.com/office/drawing/2014/main" id="{978A6FAA-B95B-C684-7D03-34795577AFE4}"/>
              </a:ext>
            </a:extLst>
          </p:cNvPr>
          <p:cNvGraphicFramePr>
            <a:graphicFrameLocks noGrp="1"/>
          </p:cNvGraphicFramePr>
          <p:nvPr>
            <p:ph idx="1"/>
            <p:extLst>
              <p:ext uri="{D42A27DB-BD31-4B8C-83A1-F6EECF244321}">
                <p14:modId xmlns:p14="http://schemas.microsoft.com/office/powerpoint/2010/main" val="3259629426"/>
              </p:ext>
            </p:extLst>
          </p:nvPr>
        </p:nvGraphicFramePr>
        <p:xfrm>
          <a:off x="838200" y="1779588"/>
          <a:ext cx="105156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74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D1B4D-C1A9-DF70-820B-87118E17CB99}"/>
              </a:ext>
            </a:extLst>
          </p:cNvPr>
          <p:cNvSpPr>
            <a:spLocks noGrp="1"/>
          </p:cNvSpPr>
          <p:nvPr>
            <p:ph type="title"/>
          </p:nvPr>
        </p:nvSpPr>
        <p:spPr/>
        <p:txBody>
          <a:bodyPr/>
          <a:lstStyle/>
          <a:p>
            <a:r>
              <a:rPr lang="en-US"/>
              <a:t>Acronyms Defined</a:t>
            </a:r>
          </a:p>
        </p:txBody>
      </p:sp>
      <p:sp>
        <p:nvSpPr>
          <p:cNvPr id="5" name="Text Placeholder 4">
            <a:extLst>
              <a:ext uri="{FF2B5EF4-FFF2-40B4-BE49-F238E27FC236}">
                <a16:creationId xmlns:a16="http://schemas.microsoft.com/office/drawing/2014/main" id="{D7094C01-9319-7027-25EC-C465676544B6}"/>
              </a:ext>
            </a:extLst>
          </p:cNvPr>
          <p:cNvSpPr>
            <a:spLocks noGrp="1"/>
          </p:cNvSpPr>
          <p:nvPr>
            <p:ph type="body" idx="1"/>
          </p:nvPr>
        </p:nvSpPr>
        <p:spPr/>
        <p:txBody>
          <a:bodyPr/>
          <a:lstStyle/>
          <a:p>
            <a:r>
              <a:rPr lang="en-US"/>
              <a:t>“SEA”</a:t>
            </a:r>
          </a:p>
        </p:txBody>
      </p:sp>
      <p:sp>
        <p:nvSpPr>
          <p:cNvPr id="6" name="Content Placeholder 5">
            <a:extLst>
              <a:ext uri="{FF2B5EF4-FFF2-40B4-BE49-F238E27FC236}">
                <a16:creationId xmlns:a16="http://schemas.microsoft.com/office/drawing/2014/main" id="{902608BB-1FE8-8F55-3CD9-209ED71576CA}"/>
              </a:ext>
            </a:extLst>
          </p:cNvPr>
          <p:cNvSpPr>
            <a:spLocks noGrp="1"/>
          </p:cNvSpPr>
          <p:nvPr>
            <p:ph sz="half" idx="2"/>
          </p:nvPr>
        </p:nvSpPr>
        <p:spPr/>
        <p:txBody>
          <a:bodyPr/>
          <a:lstStyle/>
          <a:p>
            <a:r>
              <a:rPr lang="en-US" sz="2400"/>
              <a:t>State Educational Agency</a:t>
            </a:r>
          </a:p>
          <a:p>
            <a:pPr lvl="1"/>
            <a:r>
              <a:rPr lang="en-US" sz="2400"/>
              <a:t>A state department of education</a:t>
            </a:r>
          </a:p>
          <a:p>
            <a:pPr lvl="1"/>
            <a:r>
              <a:rPr lang="en-US" sz="2400"/>
              <a:t>Partnerships with organizations are common (e.g., AT Act Program, special education technology project)</a:t>
            </a:r>
          </a:p>
        </p:txBody>
      </p:sp>
      <p:sp>
        <p:nvSpPr>
          <p:cNvPr id="7" name="Text Placeholder 6">
            <a:extLst>
              <a:ext uri="{FF2B5EF4-FFF2-40B4-BE49-F238E27FC236}">
                <a16:creationId xmlns:a16="http://schemas.microsoft.com/office/drawing/2014/main" id="{30642042-E8E4-CA96-B3E1-008FF0BC1202}"/>
              </a:ext>
            </a:extLst>
          </p:cNvPr>
          <p:cNvSpPr>
            <a:spLocks noGrp="1"/>
          </p:cNvSpPr>
          <p:nvPr>
            <p:ph type="body" sz="quarter" idx="3"/>
          </p:nvPr>
        </p:nvSpPr>
        <p:spPr/>
        <p:txBody>
          <a:bodyPr/>
          <a:lstStyle/>
          <a:p>
            <a:r>
              <a:rPr lang="en-US"/>
              <a:t>“LEA”</a:t>
            </a:r>
          </a:p>
        </p:txBody>
      </p:sp>
      <p:sp>
        <p:nvSpPr>
          <p:cNvPr id="8" name="Content Placeholder 7">
            <a:extLst>
              <a:ext uri="{FF2B5EF4-FFF2-40B4-BE49-F238E27FC236}">
                <a16:creationId xmlns:a16="http://schemas.microsoft.com/office/drawing/2014/main" id="{3947B944-284F-61E9-C70C-1C095E419F57}"/>
              </a:ext>
            </a:extLst>
          </p:cNvPr>
          <p:cNvSpPr>
            <a:spLocks noGrp="1"/>
          </p:cNvSpPr>
          <p:nvPr>
            <p:ph sz="quarter" idx="4"/>
          </p:nvPr>
        </p:nvSpPr>
        <p:spPr/>
        <p:txBody>
          <a:bodyPr/>
          <a:lstStyle/>
          <a:p>
            <a:r>
              <a:rPr lang="en-US" sz="2400"/>
              <a:t>Local Educational Agency</a:t>
            </a:r>
          </a:p>
          <a:p>
            <a:pPr lvl="1"/>
            <a:r>
              <a:rPr lang="en-US" sz="2400"/>
              <a:t>Typically a school district</a:t>
            </a:r>
          </a:p>
          <a:p>
            <a:pPr lvl="1"/>
            <a:r>
              <a:rPr lang="en-US" sz="2400"/>
              <a:t>Can also refer to an Educational Service Agency (ESA)</a:t>
            </a:r>
          </a:p>
          <a:p>
            <a:pPr lvl="1"/>
            <a:endParaRPr lang="en-US"/>
          </a:p>
        </p:txBody>
      </p:sp>
    </p:spTree>
    <p:extLst>
      <p:ext uri="{BB962C8B-B14F-4D97-AF65-F5344CB8AC3E}">
        <p14:creationId xmlns:p14="http://schemas.microsoft.com/office/powerpoint/2010/main" val="281451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4EAF-60F2-D51A-FAF9-73B0B8005674}"/>
              </a:ext>
            </a:extLst>
          </p:cNvPr>
          <p:cNvSpPr>
            <a:spLocks noGrp="1"/>
          </p:cNvSpPr>
          <p:nvPr>
            <p:ph type="title"/>
          </p:nvPr>
        </p:nvSpPr>
        <p:spPr>
          <a:xfrm>
            <a:off x="1471961" y="1213513"/>
            <a:ext cx="9313614" cy="3833204"/>
          </a:xfrm>
        </p:spPr>
        <p:txBody>
          <a:bodyPr/>
          <a:lstStyle/>
          <a:p>
            <a:r>
              <a:rPr lang="en-US">
                <a:solidFill>
                  <a:srgbClr val="005190"/>
                </a:solidFill>
                <a:latin typeface="Calibri"/>
                <a:ea typeface="Calibri"/>
                <a:cs typeface="Calibri"/>
                <a:hlinkClick r:id="rId3"/>
              </a:rPr>
              <a:t>Quality Indicators for the Provision and Use of Accessible Formats (AF QIs)</a:t>
            </a:r>
            <a:endParaRPr lang="en-US">
              <a:solidFill>
                <a:srgbClr val="005190"/>
              </a:solidFill>
            </a:endParaRPr>
          </a:p>
        </p:txBody>
      </p:sp>
    </p:spTree>
    <p:extLst>
      <p:ext uri="{BB962C8B-B14F-4D97-AF65-F5344CB8AC3E}">
        <p14:creationId xmlns:p14="http://schemas.microsoft.com/office/powerpoint/2010/main" val="412613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7AA5A-46C8-6C93-FBA9-C8034B2B2D16}"/>
              </a:ext>
            </a:extLst>
          </p:cNvPr>
          <p:cNvSpPr>
            <a:spLocks noGrp="1"/>
          </p:cNvSpPr>
          <p:nvPr>
            <p:ph type="title"/>
          </p:nvPr>
        </p:nvSpPr>
        <p:spPr/>
        <p:txBody>
          <a:bodyPr/>
          <a:lstStyle/>
          <a:p>
            <a:r>
              <a:rPr lang="en-US"/>
              <a:t>AF1: Commitment from Leadership</a:t>
            </a:r>
          </a:p>
        </p:txBody>
      </p:sp>
      <p:sp>
        <p:nvSpPr>
          <p:cNvPr id="5" name="Content Placeholder 4">
            <a:extLst>
              <a:ext uri="{FF2B5EF4-FFF2-40B4-BE49-F238E27FC236}">
                <a16:creationId xmlns:a16="http://schemas.microsoft.com/office/drawing/2014/main" id="{8931D4E3-C35F-E73D-D5A8-397F57F42F83}"/>
              </a:ext>
            </a:extLst>
          </p:cNvPr>
          <p:cNvSpPr>
            <a:spLocks noGrp="1"/>
          </p:cNvSpPr>
          <p:nvPr>
            <p:ph sz="half" idx="1"/>
          </p:nvPr>
        </p:nvSpPr>
        <p:spPr>
          <a:xfrm>
            <a:off x="838200" y="1658373"/>
            <a:ext cx="6759102" cy="3838396"/>
          </a:xfrm>
        </p:spPr>
        <p:txBody>
          <a:bodyPr vert="horz" lIns="91440" tIns="45720" rIns="91440" bIns="45720" rtlCol="0" anchor="t">
            <a:noAutofit/>
          </a:bodyPr>
          <a:lstStyle/>
          <a:p>
            <a:r>
              <a:rPr lang="en-US" sz="2400" dirty="0"/>
              <a:t>Essential for initiating and sustaining a coordinated system for providing formats.</a:t>
            </a:r>
          </a:p>
          <a:p>
            <a:r>
              <a:rPr lang="en-US" sz="2400" dirty="0"/>
              <a:t>Demonstrated through public messaging, internal structures, and aligning roles and responsibilities. </a:t>
            </a:r>
          </a:p>
          <a:p>
            <a:r>
              <a:rPr lang="en-US" sz="2400" dirty="0"/>
              <a:t>Established at both the SEA and LEA levels. </a:t>
            </a:r>
          </a:p>
        </p:txBody>
      </p:sp>
      <p:pic>
        <p:nvPicPr>
          <p:cNvPr id="2" name="Content Placeholder 1">
            <a:extLst>
              <a:ext uri="{FF2B5EF4-FFF2-40B4-BE49-F238E27FC236}">
                <a16:creationId xmlns:a16="http://schemas.microsoft.com/office/drawing/2014/main" id="{4ACB90ED-3542-8F7A-564B-8F34120FE09A}"/>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405661" y="1509802"/>
            <a:ext cx="3838396" cy="3838396"/>
          </a:xfrm>
          <a:prstGeom prst="rect">
            <a:avLst/>
          </a:prstGeom>
        </p:spPr>
      </p:pic>
      <p:sp>
        <p:nvSpPr>
          <p:cNvPr id="7" name="Content Placeholder 4">
            <a:extLst>
              <a:ext uri="{FF2B5EF4-FFF2-40B4-BE49-F238E27FC236}">
                <a16:creationId xmlns:a16="http://schemas.microsoft.com/office/drawing/2014/main" id="{6F2BCFE5-6DF4-C5FF-B4A5-A47A5024C333}"/>
              </a:ext>
            </a:extLst>
          </p:cNvPr>
          <p:cNvSpPr txBox="1">
            <a:spLocks/>
          </p:cNvSpPr>
          <p:nvPr/>
        </p:nvSpPr>
        <p:spPr>
          <a:xfrm>
            <a:off x="947943" y="4724134"/>
            <a:ext cx="5818617" cy="1079312"/>
          </a:xfrm>
          <a:prstGeom prst="rect">
            <a:avLst/>
          </a:prstGeom>
          <a:solidFill>
            <a:schemeClr val="accent6">
              <a:lumMod val="20000"/>
              <a:lumOff val="80000"/>
            </a:schemeClr>
          </a:solidFill>
        </p:spPr>
        <p:txBody>
          <a:bodyPr vert="horz" lIns="182880" tIns="45720" rIns="91440" bIns="45720" rtlCol="0" anchor="ctr" anchorCtr="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Resource: </a:t>
            </a:r>
            <a:r>
              <a:rPr lang="en-US" sz="2400" b="1" dirty="0">
                <a:hlinkClick r:id="rId4"/>
              </a:rPr>
              <a:t>Steering Committee Email Template &amp; Tracking </a:t>
            </a:r>
            <a:endParaRPr lang="en-US" sz="2400" b="1" dirty="0"/>
          </a:p>
        </p:txBody>
      </p:sp>
    </p:spTree>
    <p:extLst>
      <p:ext uri="{BB962C8B-B14F-4D97-AF65-F5344CB8AC3E}">
        <p14:creationId xmlns:p14="http://schemas.microsoft.com/office/powerpoint/2010/main" val="4044531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72E8-01F3-70D6-DD4A-E80F58946B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7867CF-2B2C-9D53-07A6-E4E29A031280}"/>
              </a:ext>
            </a:extLst>
          </p:cNvPr>
          <p:cNvSpPr>
            <a:spLocks noGrp="1"/>
          </p:cNvSpPr>
          <p:nvPr>
            <p:ph type="title"/>
          </p:nvPr>
        </p:nvSpPr>
        <p:spPr/>
        <p:txBody>
          <a:bodyPr/>
          <a:lstStyle/>
          <a:p>
            <a:r>
              <a:rPr lang="en-US"/>
              <a:t>AF2: Guidelines for NIMAC Coordination </a:t>
            </a:r>
          </a:p>
        </p:txBody>
      </p:sp>
      <p:sp>
        <p:nvSpPr>
          <p:cNvPr id="5" name="Content Placeholder 4">
            <a:extLst>
              <a:ext uri="{FF2B5EF4-FFF2-40B4-BE49-F238E27FC236}">
                <a16:creationId xmlns:a16="http://schemas.microsoft.com/office/drawing/2014/main" id="{4490722A-F6FB-C884-8AB7-EE3CD44A2848}"/>
              </a:ext>
            </a:extLst>
          </p:cNvPr>
          <p:cNvSpPr>
            <a:spLocks noGrp="1"/>
          </p:cNvSpPr>
          <p:nvPr>
            <p:ph sz="half" idx="1"/>
          </p:nvPr>
        </p:nvSpPr>
        <p:spPr>
          <a:xfrm>
            <a:off x="838200" y="1837311"/>
            <a:ext cx="6124576" cy="2381071"/>
          </a:xfrm>
        </p:spPr>
        <p:txBody>
          <a:bodyPr vert="horz" lIns="91440" tIns="45720" rIns="91440" bIns="45720" rtlCol="0" anchor="t">
            <a:noAutofit/>
          </a:bodyPr>
          <a:lstStyle/>
          <a:p>
            <a:r>
              <a:rPr lang="en-US" sz="2400" dirty="0"/>
              <a:t>Deliberate actions to leverage NIMAS and the NIMAC to provide accessible formats in a timely manner. </a:t>
            </a:r>
          </a:p>
          <a:p>
            <a:r>
              <a:rPr lang="en-US" sz="2400" dirty="0"/>
              <a:t>SEA leads by modeling the guidelines, which can be adopted by LEAs.</a:t>
            </a:r>
          </a:p>
        </p:txBody>
      </p:sp>
      <p:sp>
        <p:nvSpPr>
          <p:cNvPr id="10" name="Content Placeholder 4">
            <a:extLst>
              <a:ext uri="{FF2B5EF4-FFF2-40B4-BE49-F238E27FC236}">
                <a16:creationId xmlns:a16="http://schemas.microsoft.com/office/drawing/2014/main" id="{91E9223A-95F4-AF1D-6CD4-ABA614F097FD}"/>
              </a:ext>
            </a:extLst>
          </p:cNvPr>
          <p:cNvSpPr txBox="1">
            <a:spLocks/>
          </p:cNvSpPr>
          <p:nvPr/>
        </p:nvSpPr>
        <p:spPr>
          <a:xfrm>
            <a:off x="838200" y="4397320"/>
            <a:ext cx="6124576" cy="1155342"/>
          </a:xfrm>
          <a:prstGeom prst="rect">
            <a:avLst/>
          </a:prstGeom>
          <a:solidFill>
            <a:schemeClr val="accent6">
              <a:lumMod val="20000"/>
              <a:lumOff val="80000"/>
            </a:schemeClr>
          </a:solidFill>
        </p:spPr>
        <p:txBody>
          <a:bodyPr vert="horz" lIns="182880" tIns="45720" rIns="91440" bIns="45720" rtlCol="0" anchor="ctr" anchorCtr="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Resources: </a:t>
            </a:r>
            <a:r>
              <a:rPr lang="en-US" sz="2400" b="1">
                <a:hlinkClick r:id="rId3"/>
              </a:rPr>
              <a:t>What SEAs &amp; LEAs Need to Know</a:t>
            </a:r>
            <a:r>
              <a:rPr lang="en-US" sz="2400" b="1"/>
              <a:t> and </a:t>
            </a:r>
            <a:r>
              <a:rPr lang="en-US" sz="2400" b="1">
                <a:hlinkClick r:id="rId4"/>
              </a:rPr>
              <a:t>Coordinating with the NIMAC</a:t>
            </a:r>
            <a:endParaRPr lang="en-US" sz="2400"/>
          </a:p>
        </p:txBody>
      </p:sp>
      <p:pic>
        <p:nvPicPr>
          <p:cNvPr id="2" name="Content Placeholder 1">
            <a:extLst>
              <a:ext uri="{FF2B5EF4-FFF2-40B4-BE49-F238E27FC236}">
                <a16:creationId xmlns:a16="http://schemas.microsoft.com/office/drawing/2014/main" id="{3E956461-2763-999C-821E-E664D1CAC7CD}"/>
              </a:ext>
              <a:ext uri="{C183D7F6-B498-43B3-948B-1728B52AA6E4}">
                <adec:decorative xmlns:adec="http://schemas.microsoft.com/office/drawing/2017/decorative" val="1"/>
              </a:ext>
            </a:extLst>
          </p:cNvPr>
          <p:cNvPicPr>
            <a:picLocks noGrp="1" noChangeAspect="1"/>
          </p:cNvPicPr>
          <p:nvPr>
            <p:ph sz="half" idx="2"/>
          </p:nvPr>
        </p:nvPicPr>
        <p:blipFill>
          <a:blip r:embed="rId5"/>
          <a:stretch>
            <a:fillRect/>
          </a:stretch>
        </p:blipFill>
        <p:spPr>
          <a:xfrm>
            <a:off x="7658624" y="1509802"/>
            <a:ext cx="3838396" cy="3838396"/>
          </a:xfrm>
          <a:prstGeom prst="rect">
            <a:avLst/>
          </a:prstGeom>
        </p:spPr>
      </p:pic>
    </p:spTree>
    <p:extLst>
      <p:ext uri="{BB962C8B-B14F-4D97-AF65-F5344CB8AC3E}">
        <p14:creationId xmlns:p14="http://schemas.microsoft.com/office/powerpoint/2010/main" val="51871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DAD33-FB4C-088A-76B8-C71FCA5D29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52F49E-63FA-651C-C407-8FACF9FC3037}"/>
              </a:ext>
            </a:extLst>
          </p:cNvPr>
          <p:cNvSpPr>
            <a:spLocks noGrp="1"/>
          </p:cNvSpPr>
          <p:nvPr>
            <p:ph type="title"/>
          </p:nvPr>
        </p:nvSpPr>
        <p:spPr/>
        <p:txBody>
          <a:bodyPr/>
          <a:lstStyle/>
          <a:p>
            <a:r>
              <a:rPr lang="en-US" sz="4000"/>
              <a:t>AF3: Guidelines for Accessible Formats in the IEP</a:t>
            </a:r>
          </a:p>
        </p:txBody>
      </p:sp>
      <p:sp>
        <p:nvSpPr>
          <p:cNvPr id="5" name="Content Placeholder 4">
            <a:extLst>
              <a:ext uri="{FF2B5EF4-FFF2-40B4-BE49-F238E27FC236}">
                <a16:creationId xmlns:a16="http://schemas.microsoft.com/office/drawing/2014/main" id="{D316F41E-D5BB-0311-1FAC-7102618D7285}"/>
              </a:ext>
            </a:extLst>
          </p:cNvPr>
          <p:cNvSpPr>
            <a:spLocks noGrp="1"/>
          </p:cNvSpPr>
          <p:nvPr>
            <p:ph sz="half" idx="1"/>
          </p:nvPr>
        </p:nvSpPr>
        <p:spPr>
          <a:xfrm>
            <a:off x="838200" y="1658373"/>
            <a:ext cx="6223000" cy="2599803"/>
          </a:xfrm>
        </p:spPr>
        <p:txBody>
          <a:bodyPr vert="horz" lIns="91440" tIns="45720" rIns="91440" bIns="45720" rtlCol="0" anchor="t">
            <a:noAutofit/>
          </a:bodyPr>
          <a:lstStyle/>
          <a:p>
            <a:r>
              <a:rPr lang="en-US" sz="2400" dirty="0"/>
              <a:t>Clear, actionable guidelines to guide the IEP team through a process of consideration and documentation.</a:t>
            </a:r>
          </a:p>
          <a:p>
            <a:r>
              <a:rPr lang="en-US" sz="2400" dirty="0"/>
              <a:t>The SEA minimizes duplication of LEA effort by leading the development of these guidelines.</a:t>
            </a:r>
          </a:p>
        </p:txBody>
      </p:sp>
      <p:pic>
        <p:nvPicPr>
          <p:cNvPr id="2" name="Content Placeholder 1">
            <a:extLst>
              <a:ext uri="{FF2B5EF4-FFF2-40B4-BE49-F238E27FC236}">
                <a16:creationId xmlns:a16="http://schemas.microsoft.com/office/drawing/2014/main" id="{E822529A-C2C7-C941-E397-CCE88C80B781}"/>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656084" y="1509802"/>
            <a:ext cx="3838396" cy="3838396"/>
          </a:xfrm>
          <a:prstGeom prst="rect">
            <a:avLst/>
          </a:prstGeom>
        </p:spPr>
      </p:pic>
      <p:sp>
        <p:nvSpPr>
          <p:cNvPr id="7" name="Content Placeholder 4">
            <a:extLst>
              <a:ext uri="{FF2B5EF4-FFF2-40B4-BE49-F238E27FC236}">
                <a16:creationId xmlns:a16="http://schemas.microsoft.com/office/drawing/2014/main" id="{19DF9B95-8AF0-803C-E52C-0EF373C1A8FA}"/>
              </a:ext>
            </a:extLst>
          </p:cNvPr>
          <p:cNvSpPr txBox="1">
            <a:spLocks/>
          </p:cNvSpPr>
          <p:nvPr/>
        </p:nvSpPr>
        <p:spPr>
          <a:xfrm>
            <a:off x="936674" y="4525463"/>
            <a:ext cx="5956495" cy="1090022"/>
          </a:xfrm>
          <a:prstGeom prst="rect">
            <a:avLst/>
          </a:prstGeom>
          <a:solidFill>
            <a:schemeClr val="accent6">
              <a:lumMod val="20000"/>
              <a:lumOff val="80000"/>
            </a:schemeClr>
          </a:solidFill>
        </p:spPr>
        <p:txBody>
          <a:bodyPr vert="horz" lIns="91440" tIns="45720" rIns="91440" bIns="45720" rtlCol="0" anchor="ctr" anchorCtr="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8" indent="0">
              <a:buNone/>
            </a:pPr>
            <a:r>
              <a:rPr lang="en-US" sz="2400" b="1"/>
              <a:t>Resources: </a:t>
            </a:r>
            <a:r>
              <a:rPr lang="en-US" sz="2400" b="1">
                <a:hlinkClick r:id="rId4"/>
              </a:rPr>
              <a:t>More to the Myths &amp; Facts</a:t>
            </a:r>
            <a:r>
              <a:rPr lang="en-US" sz="2400" b="1"/>
              <a:t>,</a:t>
            </a:r>
            <a:br>
              <a:rPr lang="en-US" sz="2400" b="1"/>
            </a:br>
            <a:r>
              <a:rPr lang="en-US" sz="2400" b="1">
                <a:hlinkClick r:id="rId5"/>
              </a:rPr>
              <a:t>SEA Examples</a:t>
            </a:r>
            <a:r>
              <a:rPr lang="en-US" sz="2400" b="1"/>
              <a:t>, </a:t>
            </a:r>
            <a:r>
              <a:rPr lang="en-US" sz="2400" b="1">
                <a:hlinkClick r:id="rId6"/>
              </a:rPr>
              <a:t>AEM in the IEP</a:t>
            </a:r>
            <a:r>
              <a:rPr lang="en-US" sz="2400" b="1"/>
              <a:t> </a:t>
            </a:r>
            <a:endParaRPr lang="en-US"/>
          </a:p>
        </p:txBody>
      </p:sp>
    </p:spTree>
    <p:extLst>
      <p:ext uri="{BB962C8B-B14F-4D97-AF65-F5344CB8AC3E}">
        <p14:creationId xmlns:p14="http://schemas.microsoft.com/office/powerpoint/2010/main" val="1872564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7AC7-0CAF-25AF-B27E-176EE173A1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FE8884-2CE2-1243-F63C-463A4AD089ED}"/>
              </a:ext>
            </a:extLst>
          </p:cNvPr>
          <p:cNvSpPr>
            <a:spLocks noGrp="1"/>
          </p:cNvSpPr>
          <p:nvPr>
            <p:ph type="title"/>
          </p:nvPr>
        </p:nvSpPr>
        <p:spPr/>
        <p:txBody>
          <a:bodyPr/>
          <a:lstStyle/>
          <a:p>
            <a:r>
              <a:rPr lang="en-US" sz="4000"/>
              <a:t>AF4: Guidelines for Acquiring Accessible Formats</a:t>
            </a:r>
          </a:p>
        </p:txBody>
      </p:sp>
      <p:sp>
        <p:nvSpPr>
          <p:cNvPr id="5" name="Content Placeholder 4">
            <a:extLst>
              <a:ext uri="{FF2B5EF4-FFF2-40B4-BE49-F238E27FC236}">
                <a16:creationId xmlns:a16="http://schemas.microsoft.com/office/drawing/2014/main" id="{2DE24EE4-8D42-9444-F880-C2F843950C07}"/>
              </a:ext>
            </a:extLst>
          </p:cNvPr>
          <p:cNvSpPr>
            <a:spLocks noGrp="1"/>
          </p:cNvSpPr>
          <p:nvPr>
            <p:ph sz="half" idx="1"/>
          </p:nvPr>
        </p:nvSpPr>
        <p:spPr>
          <a:xfrm>
            <a:off x="838200" y="1715523"/>
            <a:ext cx="6069038" cy="3556868"/>
          </a:xfrm>
        </p:spPr>
        <p:txBody>
          <a:bodyPr vert="horz" lIns="91440" tIns="45720" rIns="91440" bIns="45720" rtlCol="0" anchor="t">
            <a:noAutofit/>
          </a:bodyPr>
          <a:lstStyle/>
          <a:p>
            <a:r>
              <a:rPr lang="en-US" sz="2400" dirty="0"/>
              <a:t>Clear, actionable guidelines for initiating the search process, identifying appropriate sources, and protecting copyright. </a:t>
            </a:r>
          </a:p>
          <a:p>
            <a:r>
              <a:rPr lang="en-US" sz="2400" dirty="0"/>
              <a:t>The SEA minimizes duplication of LEA effort by leading the development of these guidelines.</a:t>
            </a:r>
          </a:p>
        </p:txBody>
      </p:sp>
      <p:pic>
        <p:nvPicPr>
          <p:cNvPr id="2" name="Content Placeholder 1">
            <a:extLst>
              <a:ext uri="{FF2B5EF4-FFF2-40B4-BE49-F238E27FC236}">
                <a16:creationId xmlns:a16="http://schemas.microsoft.com/office/drawing/2014/main" id="{5FF4EC13-B401-4138-95C4-3A79D1634355}"/>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656084" y="1509802"/>
            <a:ext cx="3838396" cy="3838396"/>
          </a:xfrm>
          <a:prstGeom prst="rect">
            <a:avLst/>
          </a:prstGeom>
        </p:spPr>
      </p:pic>
    </p:spTree>
    <p:extLst>
      <p:ext uri="{BB962C8B-B14F-4D97-AF65-F5344CB8AC3E}">
        <p14:creationId xmlns:p14="http://schemas.microsoft.com/office/powerpoint/2010/main" val="97865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endParaRPr lang="en-US">
              <a:highlight>
                <a:srgbClr val="FFFF00"/>
              </a:highlight>
            </a:endParaRP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780361"/>
            <a:ext cx="8721436" cy="4018584"/>
          </a:xfrm>
        </p:spPr>
        <p:txBody>
          <a:bodyPr vert="horz" lIns="91440" tIns="45720" rIns="91440" bIns="45720" rtlCol="0" anchor="t">
            <a:noAutofit/>
          </a:bodyPr>
          <a:lstStyle/>
          <a:p>
            <a:pPr marL="457200" indent="-457200">
              <a:lnSpc>
                <a:spcPct val="114000"/>
              </a:lnSpc>
              <a:spcBef>
                <a:spcPts val="0"/>
              </a:spcBef>
              <a:spcAft>
                <a:spcPts val="1400"/>
              </a:spcAft>
            </a:pPr>
            <a:r>
              <a:rPr lang="en-US" dirty="0"/>
              <a:t>Use </a:t>
            </a:r>
            <a:r>
              <a:rPr lang="en-US" b="1" dirty="0"/>
              <a:t>Zoom Chat</a:t>
            </a:r>
            <a:r>
              <a:rPr lang="en-US" dirty="0"/>
              <a:t> to respond to presenter prompts, communicate with other attendees, ask questions, and share resources. </a:t>
            </a:r>
          </a:p>
          <a:p>
            <a:pPr marL="457200" indent="-457200">
              <a:lnSpc>
                <a:spcPct val="114000"/>
              </a:lnSpc>
              <a:spcBef>
                <a:spcPts val="0"/>
              </a:spcBef>
              <a:spcAft>
                <a:spcPts val="1400"/>
              </a:spcAft>
            </a:pPr>
            <a:r>
              <a:rPr lang="en-US" dirty="0"/>
              <a:t>Use the </a:t>
            </a:r>
            <a:r>
              <a:rPr lang="en-US" b="1" dirty="0"/>
              <a:t>React button </a:t>
            </a:r>
            <a:r>
              <a:rPr lang="en-US" dirty="0"/>
              <a:t>to raise your hand and ask clarifying questions as we go. If we have time at the end, we will answer any remaining questions. </a:t>
            </a:r>
          </a:p>
        </p:txBody>
      </p:sp>
    </p:spTree>
    <p:extLst>
      <p:ext uri="{BB962C8B-B14F-4D97-AF65-F5344CB8AC3E}">
        <p14:creationId xmlns:p14="http://schemas.microsoft.com/office/powerpoint/2010/main" val="82440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86FD-4C8B-CEDF-F63C-932261C0C4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DAF83A-3FE3-79B8-DA20-4A1F1E13571F}"/>
              </a:ext>
            </a:extLst>
          </p:cNvPr>
          <p:cNvSpPr>
            <a:spLocks noGrp="1"/>
          </p:cNvSpPr>
          <p:nvPr>
            <p:ph type="title"/>
          </p:nvPr>
        </p:nvSpPr>
        <p:spPr/>
        <p:txBody>
          <a:bodyPr/>
          <a:lstStyle/>
          <a:p>
            <a:r>
              <a:rPr lang="en-US" sz="4000"/>
              <a:t>AF5: Professional Development and TA</a:t>
            </a:r>
          </a:p>
        </p:txBody>
      </p:sp>
      <p:sp>
        <p:nvSpPr>
          <p:cNvPr id="5" name="Content Placeholder 4">
            <a:extLst>
              <a:ext uri="{FF2B5EF4-FFF2-40B4-BE49-F238E27FC236}">
                <a16:creationId xmlns:a16="http://schemas.microsoft.com/office/drawing/2014/main" id="{93575882-C2B1-3CEC-D11F-510AD6DC587C}"/>
              </a:ext>
            </a:extLst>
          </p:cNvPr>
          <p:cNvSpPr>
            <a:spLocks noGrp="1"/>
          </p:cNvSpPr>
          <p:nvPr>
            <p:ph sz="half" idx="1"/>
          </p:nvPr>
        </p:nvSpPr>
        <p:spPr>
          <a:xfrm>
            <a:off x="838199" y="1658373"/>
            <a:ext cx="6585857" cy="3838396"/>
          </a:xfrm>
        </p:spPr>
        <p:txBody>
          <a:bodyPr vert="horz" lIns="91440" tIns="45720" rIns="91440" bIns="45720" rtlCol="0" anchor="t">
            <a:noAutofit/>
          </a:bodyPr>
          <a:lstStyle/>
          <a:p>
            <a:r>
              <a:rPr lang="en-US" sz="2400" dirty="0"/>
              <a:t>Coordinated, sustainable training and support that builds the capacity of all staff to meet their responsibilities related to accessible formats. </a:t>
            </a:r>
          </a:p>
          <a:p>
            <a:r>
              <a:rPr lang="en-US" sz="2400" dirty="0"/>
              <a:t>Training matches specific roles with appropriate knowledge and resources.</a:t>
            </a:r>
          </a:p>
          <a:p>
            <a:r>
              <a:rPr lang="en-US" sz="2400" dirty="0"/>
              <a:t>The SEA coordinates learning opportunities and resources with federally and state-funded partners in support of LEAs.</a:t>
            </a:r>
          </a:p>
        </p:txBody>
      </p:sp>
      <p:pic>
        <p:nvPicPr>
          <p:cNvPr id="2" name="Content Placeholder 1">
            <a:extLst>
              <a:ext uri="{FF2B5EF4-FFF2-40B4-BE49-F238E27FC236}">
                <a16:creationId xmlns:a16="http://schemas.microsoft.com/office/drawing/2014/main" id="{73F26A21-9F58-483B-5A68-97D3AE6331FD}"/>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515404" y="1509802"/>
            <a:ext cx="3838396" cy="3838396"/>
          </a:xfrm>
          <a:prstGeom prst="rect">
            <a:avLst/>
          </a:prstGeom>
        </p:spPr>
      </p:pic>
    </p:spTree>
    <p:extLst>
      <p:ext uri="{BB962C8B-B14F-4D97-AF65-F5344CB8AC3E}">
        <p14:creationId xmlns:p14="http://schemas.microsoft.com/office/powerpoint/2010/main" val="395822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671E-91D2-1EC3-C217-5AE8C0537B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51AE1B-34EC-A802-690C-D3B39687BA49}"/>
              </a:ext>
            </a:extLst>
          </p:cNvPr>
          <p:cNvSpPr>
            <a:spLocks noGrp="1"/>
          </p:cNvSpPr>
          <p:nvPr>
            <p:ph type="title"/>
          </p:nvPr>
        </p:nvSpPr>
        <p:spPr/>
        <p:txBody>
          <a:bodyPr/>
          <a:lstStyle/>
          <a:p>
            <a:r>
              <a:rPr lang="en-US" sz="4000"/>
              <a:t>AF6: Data Collection and Use</a:t>
            </a:r>
          </a:p>
        </p:txBody>
      </p:sp>
      <p:sp>
        <p:nvSpPr>
          <p:cNvPr id="5" name="Content Placeholder 4">
            <a:extLst>
              <a:ext uri="{FF2B5EF4-FFF2-40B4-BE49-F238E27FC236}">
                <a16:creationId xmlns:a16="http://schemas.microsoft.com/office/drawing/2014/main" id="{F5C356CD-A7EB-1F64-CB36-DB4AFE5FAD93}"/>
              </a:ext>
            </a:extLst>
          </p:cNvPr>
          <p:cNvSpPr>
            <a:spLocks noGrp="1"/>
          </p:cNvSpPr>
          <p:nvPr>
            <p:ph sz="half" idx="1"/>
          </p:nvPr>
        </p:nvSpPr>
        <p:spPr>
          <a:xfrm>
            <a:off x="838199" y="1658373"/>
            <a:ext cx="6677025" cy="3838396"/>
          </a:xfrm>
        </p:spPr>
        <p:txBody>
          <a:bodyPr vert="horz" lIns="91440" tIns="45720" rIns="91440" bIns="45720" rtlCol="0" anchor="t">
            <a:noAutofit/>
          </a:bodyPr>
          <a:lstStyle/>
          <a:p>
            <a:r>
              <a:rPr lang="en-US" sz="2400" dirty="0"/>
              <a:t>Progress toward a coordinated system for providing and using accessible formats is continuously measured. </a:t>
            </a:r>
          </a:p>
          <a:p>
            <a:r>
              <a:rPr lang="en-US" sz="2400" dirty="0"/>
              <a:t>Feedback is gathered from multiple sources with strong privacy protections.</a:t>
            </a:r>
          </a:p>
          <a:p>
            <a:r>
              <a:rPr lang="en-US" sz="2400" dirty="0"/>
              <a:t>Both the SEA and LEAs use data to improve practice, program planning, and resource allocation.</a:t>
            </a:r>
          </a:p>
        </p:txBody>
      </p:sp>
      <p:pic>
        <p:nvPicPr>
          <p:cNvPr id="2" name="Content Placeholder 1">
            <a:extLst>
              <a:ext uri="{FF2B5EF4-FFF2-40B4-BE49-F238E27FC236}">
                <a16:creationId xmlns:a16="http://schemas.microsoft.com/office/drawing/2014/main" id="{35964B4F-3309-D828-C12D-DAC082D8ED2B}"/>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515224" y="1509802"/>
            <a:ext cx="3838396" cy="3838396"/>
          </a:xfrm>
          <a:prstGeom prst="rect">
            <a:avLst/>
          </a:prstGeom>
        </p:spPr>
      </p:pic>
    </p:spTree>
    <p:extLst>
      <p:ext uri="{BB962C8B-B14F-4D97-AF65-F5344CB8AC3E}">
        <p14:creationId xmlns:p14="http://schemas.microsoft.com/office/powerpoint/2010/main" val="1680641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90BA-8DDD-A003-5D3E-C8FAFE55D4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AF135C-400C-53F9-6548-194E6A16BA0B}"/>
              </a:ext>
            </a:extLst>
          </p:cNvPr>
          <p:cNvSpPr>
            <a:spLocks noGrp="1"/>
          </p:cNvSpPr>
          <p:nvPr>
            <p:ph type="title"/>
          </p:nvPr>
        </p:nvSpPr>
        <p:spPr/>
        <p:txBody>
          <a:bodyPr/>
          <a:lstStyle/>
          <a:p>
            <a:r>
              <a:rPr lang="en-US" sz="4000"/>
              <a:t>AF7: A Sustainability Plan</a:t>
            </a:r>
          </a:p>
        </p:txBody>
      </p:sp>
      <p:sp>
        <p:nvSpPr>
          <p:cNvPr id="5" name="Content Placeholder 4">
            <a:extLst>
              <a:ext uri="{FF2B5EF4-FFF2-40B4-BE49-F238E27FC236}">
                <a16:creationId xmlns:a16="http://schemas.microsoft.com/office/drawing/2014/main" id="{09D9EB88-E33C-571A-454F-0CAF8A59D092}"/>
              </a:ext>
            </a:extLst>
          </p:cNvPr>
          <p:cNvSpPr>
            <a:spLocks noGrp="1"/>
          </p:cNvSpPr>
          <p:nvPr>
            <p:ph sz="half" idx="1"/>
          </p:nvPr>
        </p:nvSpPr>
        <p:spPr>
          <a:xfrm>
            <a:off x="838200" y="1841499"/>
            <a:ext cx="5738870" cy="3655269"/>
          </a:xfrm>
        </p:spPr>
        <p:txBody>
          <a:bodyPr/>
          <a:lstStyle/>
          <a:p>
            <a:r>
              <a:rPr lang="en-US" sz="2400" dirty="0"/>
              <a:t>Moving from an initiative into a lasting, established program—and keeping it going over time. </a:t>
            </a:r>
          </a:p>
          <a:p>
            <a:r>
              <a:rPr lang="en-US" sz="2400" dirty="0"/>
              <a:t>Both the SEA and LEAs use self-assessment data in cycles and adopt a continuous improvement mindset.</a:t>
            </a:r>
          </a:p>
        </p:txBody>
      </p:sp>
      <p:pic>
        <p:nvPicPr>
          <p:cNvPr id="2" name="Content Placeholder 1">
            <a:extLst>
              <a:ext uri="{FF2B5EF4-FFF2-40B4-BE49-F238E27FC236}">
                <a16:creationId xmlns:a16="http://schemas.microsoft.com/office/drawing/2014/main" id="{A9106EBC-0235-35DE-42EC-809C24770A0B}"/>
              </a:ext>
              <a:ext uri="{C183D7F6-B498-43B3-948B-1728B52AA6E4}">
                <adec:decorative xmlns:adec="http://schemas.microsoft.com/office/drawing/2017/decorative" val="1"/>
              </a:ext>
            </a:extLst>
          </p:cNvPr>
          <p:cNvPicPr>
            <a:picLocks noGrp="1" noChangeAspect="1"/>
          </p:cNvPicPr>
          <p:nvPr>
            <p:ph sz="half" idx="2"/>
          </p:nvPr>
        </p:nvPicPr>
        <p:blipFill>
          <a:blip r:embed="rId3"/>
          <a:srcRect t="1422"/>
          <a:stretch>
            <a:fillRect/>
          </a:stretch>
        </p:blipFill>
        <p:spPr>
          <a:xfrm>
            <a:off x="7273459" y="1421175"/>
            <a:ext cx="3838396" cy="3783803"/>
          </a:xfrm>
          <a:prstGeom prst="rect">
            <a:avLst/>
          </a:prstGeom>
        </p:spPr>
      </p:pic>
    </p:spTree>
    <p:extLst>
      <p:ext uri="{BB962C8B-B14F-4D97-AF65-F5344CB8AC3E}">
        <p14:creationId xmlns:p14="http://schemas.microsoft.com/office/powerpoint/2010/main" val="222380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4899-5D67-39AF-FFF7-E3125395D827}"/>
              </a:ext>
            </a:extLst>
          </p:cNvPr>
          <p:cNvSpPr>
            <a:spLocks noGrp="1"/>
          </p:cNvSpPr>
          <p:nvPr>
            <p:ph type="title"/>
          </p:nvPr>
        </p:nvSpPr>
        <p:spPr/>
        <p:txBody>
          <a:bodyPr/>
          <a:lstStyle/>
          <a:p>
            <a:r>
              <a:rPr lang="en-US"/>
              <a:t>Poll #2</a:t>
            </a:r>
          </a:p>
        </p:txBody>
      </p:sp>
      <p:sp>
        <p:nvSpPr>
          <p:cNvPr id="3" name="Content Placeholder 2">
            <a:extLst>
              <a:ext uri="{FF2B5EF4-FFF2-40B4-BE49-F238E27FC236}">
                <a16:creationId xmlns:a16="http://schemas.microsoft.com/office/drawing/2014/main" id="{B34E4F25-A036-393A-86D8-244842587EC4}"/>
              </a:ext>
            </a:extLst>
          </p:cNvPr>
          <p:cNvSpPr>
            <a:spLocks noGrp="1"/>
          </p:cNvSpPr>
          <p:nvPr>
            <p:ph idx="1"/>
          </p:nvPr>
        </p:nvSpPr>
        <p:spPr>
          <a:xfrm>
            <a:off x="838200" y="1672359"/>
            <a:ext cx="10787743" cy="2094409"/>
          </a:xfrm>
        </p:spPr>
        <p:txBody>
          <a:bodyPr/>
          <a:lstStyle/>
          <a:p>
            <a:pPr marL="0" indent="0">
              <a:buNone/>
            </a:pPr>
            <a:r>
              <a:rPr lang="en-US"/>
              <a:t>Which AF QI are you interested in exploring more deeply? Why?</a:t>
            </a:r>
          </a:p>
          <a:p>
            <a:pPr marL="0" indent="0">
              <a:buNone/>
            </a:pPr>
            <a:endParaRPr lang="en-US"/>
          </a:p>
        </p:txBody>
      </p:sp>
      <p:sp>
        <p:nvSpPr>
          <p:cNvPr id="4" name="Content Placeholder 12">
            <a:extLst>
              <a:ext uri="{FF2B5EF4-FFF2-40B4-BE49-F238E27FC236}">
                <a16:creationId xmlns:a16="http://schemas.microsoft.com/office/drawing/2014/main" id="{BBE8A9F9-CB35-38A2-58B8-26E752C8B2A8}"/>
              </a:ext>
            </a:extLst>
          </p:cNvPr>
          <p:cNvSpPr txBox="1">
            <a:spLocks/>
          </p:cNvSpPr>
          <p:nvPr/>
        </p:nvSpPr>
        <p:spPr>
          <a:xfrm>
            <a:off x="3673019" y="2419703"/>
            <a:ext cx="1897131" cy="156555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Commitment from Leadership (AF1)</a:t>
            </a:r>
          </a:p>
        </p:txBody>
      </p:sp>
      <p:sp>
        <p:nvSpPr>
          <p:cNvPr id="5" name="Content Placeholder 12">
            <a:extLst>
              <a:ext uri="{FF2B5EF4-FFF2-40B4-BE49-F238E27FC236}">
                <a16:creationId xmlns:a16="http://schemas.microsoft.com/office/drawing/2014/main" id="{CE930516-D8D3-A786-36C4-CAA88BE9BF58}"/>
              </a:ext>
            </a:extLst>
          </p:cNvPr>
          <p:cNvSpPr txBox="1">
            <a:spLocks/>
          </p:cNvSpPr>
          <p:nvPr/>
        </p:nvSpPr>
        <p:spPr>
          <a:xfrm>
            <a:off x="5535860" y="2623298"/>
            <a:ext cx="1897131" cy="114347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a:t>NIMAC Coordination (AF2)</a:t>
            </a:r>
          </a:p>
        </p:txBody>
      </p:sp>
      <p:sp>
        <p:nvSpPr>
          <p:cNvPr id="6" name="Content Placeholder 12">
            <a:extLst>
              <a:ext uri="{FF2B5EF4-FFF2-40B4-BE49-F238E27FC236}">
                <a16:creationId xmlns:a16="http://schemas.microsoft.com/office/drawing/2014/main" id="{540C7453-7DF8-97B0-42D4-8527A5086F48}"/>
              </a:ext>
            </a:extLst>
          </p:cNvPr>
          <p:cNvSpPr txBox="1">
            <a:spLocks/>
          </p:cNvSpPr>
          <p:nvPr/>
        </p:nvSpPr>
        <p:spPr>
          <a:xfrm>
            <a:off x="7483614" y="2419703"/>
            <a:ext cx="1655836" cy="156555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Accessible Formats in the IEP </a:t>
            </a:r>
            <a:br>
              <a:rPr lang="en-US" sz="2100"/>
            </a:br>
            <a:r>
              <a:rPr lang="en-US" sz="2100"/>
              <a:t>(AF3)</a:t>
            </a:r>
          </a:p>
        </p:txBody>
      </p:sp>
      <p:sp>
        <p:nvSpPr>
          <p:cNvPr id="7" name="Content Placeholder 12">
            <a:extLst>
              <a:ext uri="{FF2B5EF4-FFF2-40B4-BE49-F238E27FC236}">
                <a16:creationId xmlns:a16="http://schemas.microsoft.com/office/drawing/2014/main" id="{D46476F7-8458-82F5-6BE0-236A0DF56CA6}"/>
              </a:ext>
            </a:extLst>
          </p:cNvPr>
          <p:cNvSpPr txBox="1">
            <a:spLocks/>
          </p:cNvSpPr>
          <p:nvPr/>
        </p:nvSpPr>
        <p:spPr>
          <a:xfrm>
            <a:off x="9368489" y="2421993"/>
            <a:ext cx="1655836" cy="16497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Acquiring Accessible Formats (AF4)</a:t>
            </a:r>
          </a:p>
        </p:txBody>
      </p:sp>
      <p:sp>
        <p:nvSpPr>
          <p:cNvPr id="8" name="Content Placeholder 12">
            <a:extLst>
              <a:ext uri="{FF2B5EF4-FFF2-40B4-BE49-F238E27FC236}">
                <a16:creationId xmlns:a16="http://schemas.microsoft.com/office/drawing/2014/main" id="{04B33DA0-F4E3-F0B9-F462-47C1EFE5845F}"/>
              </a:ext>
            </a:extLst>
          </p:cNvPr>
          <p:cNvSpPr txBox="1">
            <a:spLocks/>
          </p:cNvSpPr>
          <p:nvPr/>
        </p:nvSpPr>
        <p:spPr>
          <a:xfrm>
            <a:off x="4846862" y="4332243"/>
            <a:ext cx="1424803" cy="83820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a:t>Training &amp; Support (AF5)</a:t>
            </a:r>
          </a:p>
        </p:txBody>
      </p:sp>
      <p:sp>
        <p:nvSpPr>
          <p:cNvPr id="9" name="Content Placeholder 12">
            <a:extLst>
              <a:ext uri="{FF2B5EF4-FFF2-40B4-BE49-F238E27FC236}">
                <a16:creationId xmlns:a16="http://schemas.microsoft.com/office/drawing/2014/main" id="{079EFF16-C222-967C-A704-5773C698B5F1}"/>
              </a:ext>
            </a:extLst>
          </p:cNvPr>
          <p:cNvSpPr txBox="1">
            <a:spLocks/>
          </p:cNvSpPr>
          <p:nvPr/>
        </p:nvSpPr>
        <p:spPr>
          <a:xfrm>
            <a:off x="6498932" y="4556430"/>
            <a:ext cx="1802802" cy="83820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Accessibility Data (AF6)</a:t>
            </a:r>
          </a:p>
        </p:txBody>
      </p:sp>
      <p:sp>
        <p:nvSpPr>
          <p:cNvPr id="10" name="Content Placeholder 12">
            <a:extLst>
              <a:ext uri="{FF2B5EF4-FFF2-40B4-BE49-F238E27FC236}">
                <a16:creationId xmlns:a16="http://schemas.microsoft.com/office/drawing/2014/main" id="{7230E92B-3FCF-87BC-A686-348DDEBE9EE1}"/>
              </a:ext>
            </a:extLst>
          </p:cNvPr>
          <p:cNvSpPr txBox="1">
            <a:spLocks/>
          </p:cNvSpPr>
          <p:nvPr/>
        </p:nvSpPr>
        <p:spPr>
          <a:xfrm>
            <a:off x="8311532" y="4556430"/>
            <a:ext cx="1946772" cy="83820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Sustainability Plan (AF7)</a:t>
            </a:r>
          </a:p>
        </p:txBody>
      </p:sp>
    </p:spTree>
    <p:extLst>
      <p:ext uri="{BB962C8B-B14F-4D97-AF65-F5344CB8AC3E}">
        <p14:creationId xmlns:p14="http://schemas.microsoft.com/office/powerpoint/2010/main" val="997097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1168-7C97-2243-55C0-1EED36973682}"/>
              </a:ext>
            </a:extLst>
          </p:cNvPr>
          <p:cNvSpPr>
            <a:spLocks noGrp="1"/>
          </p:cNvSpPr>
          <p:nvPr>
            <p:ph type="title"/>
          </p:nvPr>
        </p:nvSpPr>
        <p:spPr>
          <a:xfrm>
            <a:off x="1471961" y="1213513"/>
            <a:ext cx="9241728" cy="3215268"/>
          </a:xfrm>
        </p:spPr>
        <p:txBody>
          <a:bodyPr/>
          <a:lstStyle/>
          <a:p>
            <a:r>
              <a:rPr lang="en-US"/>
              <a:t>Looking Ahead</a:t>
            </a:r>
          </a:p>
        </p:txBody>
      </p:sp>
    </p:spTree>
    <p:extLst>
      <p:ext uri="{BB962C8B-B14F-4D97-AF65-F5344CB8AC3E}">
        <p14:creationId xmlns:p14="http://schemas.microsoft.com/office/powerpoint/2010/main" val="84334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0147-DF34-B4C8-FB3E-350589570F44}"/>
              </a:ext>
            </a:extLst>
          </p:cNvPr>
          <p:cNvSpPr>
            <a:spLocks noGrp="1"/>
          </p:cNvSpPr>
          <p:nvPr>
            <p:ph type="title"/>
          </p:nvPr>
        </p:nvSpPr>
        <p:spPr/>
        <p:txBody>
          <a:bodyPr/>
          <a:lstStyle/>
          <a:p>
            <a:r>
              <a:rPr lang="en-US" dirty="0"/>
              <a:t>Before Our Next Webinar (12/4)</a:t>
            </a:r>
          </a:p>
        </p:txBody>
      </p:sp>
      <p:sp>
        <p:nvSpPr>
          <p:cNvPr id="7" name="TextBox 6">
            <a:extLst>
              <a:ext uri="{FF2B5EF4-FFF2-40B4-BE49-F238E27FC236}">
                <a16:creationId xmlns:a16="http://schemas.microsoft.com/office/drawing/2014/main" id="{68B709AE-1BE4-9245-4865-DAED7E9E2FB7}"/>
              </a:ext>
            </a:extLst>
          </p:cNvPr>
          <p:cNvSpPr txBox="1"/>
          <p:nvPr/>
        </p:nvSpPr>
        <p:spPr>
          <a:xfrm>
            <a:off x="838200" y="1790700"/>
            <a:ext cx="6096000" cy="3806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3225"/>
              </a:lnSpc>
              <a:spcAft>
                <a:spcPts val="1200"/>
              </a:spcAft>
            </a:pPr>
            <a:r>
              <a:rPr lang="en-US" sz="2600" baseline="0">
                <a:latin typeface="Aptos"/>
                <a:ea typeface="Segoe UI"/>
                <a:cs typeface="Segoe UI"/>
              </a:rPr>
              <a:t>Work with your team to review and complete the </a:t>
            </a:r>
            <a:r>
              <a:rPr lang="en-US" sz="2600" b="1">
                <a:latin typeface="Aptos"/>
                <a:ea typeface="Segoe UI"/>
                <a:cs typeface="Segoe UI"/>
              </a:rPr>
              <a:t>Agency</a:t>
            </a:r>
            <a:r>
              <a:rPr lang="en-US" sz="2600" b="1" baseline="0">
                <a:latin typeface="Aptos"/>
                <a:ea typeface="Segoe UI"/>
                <a:cs typeface="Segoe UI"/>
              </a:rPr>
              <a:t> Indicators</a:t>
            </a:r>
            <a:r>
              <a:rPr lang="en-US" sz="2600" baseline="0">
                <a:latin typeface="Aptos"/>
                <a:ea typeface="Segoe UI"/>
                <a:cs typeface="Segoe UI"/>
              </a:rPr>
              <a:t> section of the </a:t>
            </a:r>
            <a:r>
              <a:rPr lang="en-US" sz="2600" u="sng" strike="noStrike" baseline="0">
                <a:solidFill>
                  <a:srgbClr val="005191"/>
                </a:solidFill>
                <a:latin typeface="Aptos"/>
                <a:ea typeface="Segoe UI"/>
                <a:cs typeface="Segoe UI"/>
                <a:hlinkClick r:id="rId3"/>
              </a:rPr>
              <a:t>Hexagon Readiness Tool</a:t>
            </a:r>
            <a:r>
              <a:rPr lang="en-US" sz="2600" baseline="0">
                <a:latin typeface="Aptos"/>
                <a:ea typeface="Segoe UI"/>
                <a:cs typeface="Segoe UI"/>
              </a:rPr>
              <a:t> as the next step in assessing your agency’s readiness to implement one or both sets of Quality Indicators.</a:t>
            </a:r>
            <a:r>
              <a:rPr lang="en-US" sz="2600">
                <a:latin typeface="Aptos"/>
                <a:ea typeface="Segoe UI"/>
                <a:cs typeface="Segoe UI"/>
              </a:rPr>
              <a:t>​</a:t>
            </a:r>
          </a:p>
          <a:p>
            <a:pPr rtl="0">
              <a:lnSpc>
                <a:spcPts val="3225"/>
              </a:lnSpc>
            </a:pPr>
            <a:r>
              <a:rPr lang="en-US" sz="2600" b="1" baseline="0">
                <a:latin typeface="Aptos"/>
                <a:ea typeface="Segoe UI"/>
                <a:cs typeface="Segoe UI"/>
              </a:rPr>
              <a:t>No team yet?</a:t>
            </a:r>
            <a:r>
              <a:rPr lang="en-US" sz="2600" baseline="0">
                <a:latin typeface="Aptos"/>
                <a:ea typeface="Segoe UI"/>
                <a:cs typeface="Segoe UI"/>
              </a:rPr>
              <a:t> Find one colleague and dive in together!</a:t>
            </a:r>
            <a:r>
              <a:rPr lang="en-US" sz="2600">
                <a:latin typeface="Aptos"/>
                <a:ea typeface="Segoe UI"/>
                <a:cs typeface="Segoe UI"/>
              </a:rPr>
              <a:t>​</a:t>
            </a:r>
          </a:p>
          <a:p>
            <a:pPr algn="ctr"/>
            <a:endParaRPr lang="en-US"/>
          </a:p>
        </p:txBody>
      </p:sp>
      <p:pic>
        <p:nvPicPr>
          <p:cNvPr id="5" name="Content Placeholder 4" descr="Practice indicators of the Hexagon Tool: evidence, usability, and supports.">
            <a:extLst>
              <a:ext uri="{FF2B5EF4-FFF2-40B4-BE49-F238E27FC236}">
                <a16:creationId xmlns:a16="http://schemas.microsoft.com/office/drawing/2014/main" id="{8ADCAA07-5010-08C4-D8A6-9C8F65520155}"/>
              </a:ext>
            </a:extLst>
          </p:cNvPr>
          <p:cNvPicPr>
            <a:picLocks noGrp="1" noChangeAspect="1"/>
          </p:cNvPicPr>
          <p:nvPr>
            <p:ph sz="half" idx="1"/>
          </p:nvPr>
        </p:nvPicPr>
        <p:blipFill>
          <a:blip r:embed="rId4"/>
          <a:stretch>
            <a:fillRect/>
          </a:stretch>
        </p:blipFill>
        <p:spPr>
          <a:xfrm>
            <a:off x="7361715" y="1658194"/>
            <a:ext cx="1638224" cy="3838396"/>
          </a:xfrm>
          <a:prstGeom prst="rect">
            <a:avLst/>
          </a:prstGeom>
        </p:spPr>
      </p:pic>
      <p:pic>
        <p:nvPicPr>
          <p:cNvPr id="6" name="Picture 5" descr="Agency indicators of the Hexagon Tool: need, fit, and capacity.">
            <a:extLst>
              <a:ext uri="{FF2B5EF4-FFF2-40B4-BE49-F238E27FC236}">
                <a16:creationId xmlns:a16="http://schemas.microsoft.com/office/drawing/2014/main" id="{5FF178D0-5492-C6EF-D0FB-D6241721C762}"/>
              </a:ext>
            </a:extLst>
          </p:cNvPr>
          <p:cNvPicPr>
            <a:picLocks noChangeAspect="1"/>
          </p:cNvPicPr>
          <p:nvPr/>
        </p:nvPicPr>
        <p:blipFill>
          <a:blip r:embed="rId5"/>
          <a:stretch>
            <a:fillRect/>
          </a:stretch>
        </p:blipFill>
        <p:spPr>
          <a:xfrm>
            <a:off x="9456603" y="1658194"/>
            <a:ext cx="1638300" cy="3838575"/>
          </a:xfrm>
          <a:prstGeom prst="rect">
            <a:avLst/>
          </a:prstGeom>
        </p:spPr>
      </p:pic>
    </p:spTree>
    <p:extLst>
      <p:ext uri="{BB962C8B-B14F-4D97-AF65-F5344CB8AC3E}">
        <p14:creationId xmlns:p14="http://schemas.microsoft.com/office/powerpoint/2010/main" val="36678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2758FE-293B-B392-42B4-DAC688E4FF1D}"/>
              </a:ext>
            </a:extLst>
          </p:cNvPr>
          <p:cNvSpPr>
            <a:spLocks noGrp="1"/>
          </p:cNvSpPr>
          <p:nvPr>
            <p:ph type="title"/>
          </p:nvPr>
        </p:nvSpPr>
        <p:spPr/>
        <p:txBody>
          <a:bodyPr/>
          <a:lstStyle/>
          <a:p>
            <a:r>
              <a:rPr lang="en-US"/>
              <a:t>Keep Your Accessibility Conversations Going </a:t>
            </a:r>
          </a:p>
        </p:txBody>
      </p:sp>
      <p:pic>
        <p:nvPicPr>
          <p:cNvPr id="2" name="Picture 1" descr="Accessibility icon">
            <a:extLst>
              <a:ext uri="{FF2B5EF4-FFF2-40B4-BE49-F238E27FC236}">
                <a16:creationId xmlns:a16="http://schemas.microsoft.com/office/drawing/2014/main" id="{4B3004B3-C240-96C8-1AB6-9E13B398BFC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28423" y="2456478"/>
            <a:ext cx="2568842" cy="2422373"/>
          </a:xfrm>
          <a:prstGeom prst="rect">
            <a:avLst/>
          </a:prstGeom>
        </p:spPr>
      </p:pic>
      <p:sp>
        <p:nvSpPr>
          <p:cNvPr id="7" name="Content Placeholder 6">
            <a:extLst>
              <a:ext uri="{FF2B5EF4-FFF2-40B4-BE49-F238E27FC236}">
                <a16:creationId xmlns:a16="http://schemas.microsoft.com/office/drawing/2014/main" id="{64567547-2BC8-5ADE-3E75-F8F0E69DAD0B}"/>
              </a:ext>
            </a:extLst>
          </p:cNvPr>
          <p:cNvSpPr>
            <a:spLocks noGrp="1"/>
          </p:cNvSpPr>
          <p:nvPr>
            <p:ph idx="1"/>
          </p:nvPr>
        </p:nvSpPr>
        <p:spPr>
          <a:xfrm>
            <a:off x="4271913" y="1658373"/>
            <a:ext cx="6791664" cy="4018584"/>
          </a:xfrm>
        </p:spPr>
        <p:txBody>
          <a:bodyPr vert="horz" lIns="91440" tIns="45720" rIns="91440" bIns="45720" rtlCol="0" anchor="t">
            <a:noAutofit/>
          </a:bodyPr>
          <a:lstStyle/>
          <a:p>
            <a:pPr marL="0" indent="0">
              <a:spcBef>
                <a:spcPts val="0"/>
              </a:spcBef>
              <a:buNone/>
            </a:pPr>
            <a:r>
              <a:rPr lang="en-US" sz="2400" b="1"/>
              <a:t>Have an IEP meeting coming up?</a:t>
            </a:r>
          </a:p>
          <a:p>
            <a:pPr marL="0" indent="0">
              <a:spcAft>
                <a:spcPts val="1200"/>
              </a:spcAft>
              <a:buNone/>
            </a:pPr>
            <a:r>
              <a:rPr lang="en-US" sz="2400"/>
              <a:t>Preview the student's current IEP and consider the student's need for accessible formats:</a:t>
            </a:r>
          </a:p>
          <a:p>
            <a:pPr marL="342900">
              <a:spcBef>
                <a:spcPts val="0"/>
              </a:spcBef>
            </a:pPr>
            <a:r>
              <a:rPr lang="en-US" sz="2300"/>
              <a:t>Would the student potentially benefit from accessible formats? </a:t>
            </a:r>
          </a:p>
          <a:p>
            <a:pPr marL="342900">
              <a:spcBef>
                <a:spcPts val="0"/>
              </a:spcBef>
              <a:spcAft>
                <a:spcPts val="1200"/>
              </a:spcAft>
            </a:pPr>
            <a:r>
              <a:rPr lang="en-US" sz="2300"/>
              <a:t>Are accessible formats already included in the IEP? </a:t>
            </a:r>
          </a:p>
          <a:p>
            <a:pPr marL="0" indent="0">
              <a:spcBef>
                <a:spcPts val="0"/>
              </a:spcBef>
              <a:buNone/>
            </a:pPr>
            <a:r>
              <a:rPr lang="en-US" sz="2400"/>
              <a:t>Share resources from today's webinar with the IEP team.</a:t>
            </a:r>
          </a:p>
          <a:p>
            <a:pPr marL="0" indent="0">
              <a:spcAft>
                <a:spcPts val="1200"/>
              </a:spcAft>
              <a:buNone/>
            </a:pPr>
            <a:endParaRPr lang="en-US" sz="2400"/>
          </a:p>
        </p:txBody>
      </p:sp>
    </p:spTree>
    <p:extLst>
      <p:ext uri="{BB962C8B-B14F-4D97-AF65-F5344CB8AC3E}">
        <p14:creationId xmlns:p14="http://schemas.microsoft.com/office/powerpoint/2010/main" val="864334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DC29-0014-8CCA-37BE-FBA414505E03}"/>
              </a:ext>
            </a:extLst>
          </p:cNvPr>
          <p:cNvSpPr>
            <a:spLocks noGrp="1"/>
          </p:cNvSpPr>
          <p:nvPr>
            <p:ph type="title"/>
          </p:nvPr>
        </p:nvSpPr>
        <p:spPr/>
        <p:txBody>
          <a:bodyPr/>
          <a:lstStyle/>
          <a:p>
            <a:r>
              <a:rPr lang="en-US"/>
              <a:t>No Office Hours Next Week</a:t>
            </a:r>
          </a:p>
        </p:txBody>
      </p:sp>
      <p:sp>
        <p:nvSpPr>
          <p:cNvPr id="12" name="Text Placeholder 11">
            <a:extLst>
              <a:ext uri="{FF2B5EF4-FFF2-40B4-BE49-F238E27FC236}">
                <a16:creationId xmlns:a16="http://schemas.microsoft.com/office/drawing/2014/main" id="{AC76880C-DC69-2F01-F2A6-A122F10EBB9B}"/>
              </a:ext>
            </a:extLst>
          </p:cNvPr>
          <p:cNvSpPr>
            <a:spLocks noGrp="1"/>
          </p:cNvSpPr>
          <p:nvPr>
            <p:ph type="body" idx="1"/>
          </p:nvPr>
        </p:nvSpPr>
        <p:spPr/>
        <p:txBody>
          <a:bodyPr/>
          <a:lstStyle/>
          <a:p>
            <a:r>
              <a:rPr lang="en-US"/>
              <a:t>Office Hours Resume in December</a:t>
            </a:r>
          </a:p>
        </p:txBody>
      </p:sp>
    </p:spTree>
    <p:extLst>
      <p:ext uri="{BB962C8B-B14F-4D97-AF65-F5344CB8AC3E}">
        <p14:creationId xmlns:p14="http://schemas.microsoft.com/office/powerpoint/2010/main" val="2132206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A82849-D151-64A7-E619-F4BF6C5BDC5B}"/>
              </a:ext>
            </a:extLst>
          </p:cNvPr>
          <p:cNvSpPr>
            <a:spLocks noGrp="1"/>
          </p:cNvSpPr>
          <p:nvPr>
            <p:ph type="title"/>
          </p:nvPr>
        </p:nvSpPr>
        <p:spPr>
          <a:xfrm>
            <a:off x="838199" y="820173"/>
            <a:ext cx="10849495" cy="1341136"/>
          </a:xfrm>
        </p:spPr>
        <p:txBody>
          <a:bodyPr anchor="b">
            <a:noAutofit/>
          </a:bodyPr>
          <a:lstStyle/>
          <a:p>
            <a:r>
              <a:rPr lang="en-US" sz="5000" dirty="0"/>
              <a:t>Webinar 5</a:t>
            </a:r>
            <a:br>
              <a:rPr lang="en-US" sz="5000" dirty="0"/>
            </a:br>
            <a:r>
              <a:rPr lang="en-US" sz="4000" dirty="0"/>
              <a:t>Introduction to the Self-Assessment Tools</a:t>
            </a:r>
          </a:p>
        </p:txBody>
      </p:sp>
      <p:sp>
        <p:nvSpPr>
          <p:cNvPr id="24" name="Content Placeholder 23">
            <a:extLst>
              <a:ext uri="{FF2B5EF4-FFF2-40B4-BE49-F238E27FC236}">
                <a16:creationId xmlns:a16="http://schemas.microsoft.com/office/drawing/2014/main" id="{F51D39E4-FC8B-7683-C5E5-5A8F985F44FD}"/>
              </a:ext>
            </a:extLst>
          </p:cNvPr>
          <p:cNvSpPr>
            <a:spLocks noGrp="1"/>
          </p:cNvSpPr>
          <p:nvPr>
            <p:ph idx="1"/>
          </p:nvPr>
        </p:nvSpPr>
        <p:spPr>
          <a:xfrm>
            <a:off x="2644966" y="2661711"/>
            <a:ext cx="5529550" cy="2439099"/>
          </a:xfrm>
        </p:spPr>
        <p:txBody>
          <a:bodyPr/>
          <a:lstStyle/>
          <a:p>
            <a:pPr marL="0" indent="0">
              <a:spcBef>
                <a:spcPts val="0"/>
              </a:spcBef>
              <a:spcAft>
                <a:spcPts val="7000"/>
              </a:spcAft>
              <a:buNone/>
            </a:pPr>
            <a:r>
              <a:rPr lang="en-US" sz="3600">
                <a:solidFill>
                  <a:schemeClr val="bg1"/>
                </a:solidFill>
              </a:rPr>
              <a:t>Date: December 4, 2025</a:t>
            </a:r>
          </a:p>
          <a:p>
            <a:pPr marL="0" indent="0">
              <a:spcBef>
                <a:spcPts val="0"/>
              </a:spcBef>
              <a:buNone/>
            </a:pPr>
            <a:r>
              <a:rPr lang="en-US" sz="3600">
                <a:solidFill>
                  <a:schemeClr val="bg1"/>
                </a:solidFill>
              </a:rPr>
              <a:t>Time: 2:00 – 2:50 p.m. ET</a:t>
            </a:r>
          </a:p>
        </p:txBody>
      </p:sp>
    </p:spTree>
    <p:extLst>
      <p:ext uri="{BB962C8B-B14F-4D97-AF65-F5344CB8AC3E}">
        <p14:creationId xmlns:p14="http://schemas.microsoft.com/office/powerpoint/2010/main" val="3724369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E4C69-B1EF-1D78-2694-B0E321DF6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83B6F-5673-D09A-96D0-7072B7A7EA28}"/>
              </a:ext>
            </a:extLst>
          </p:cNvPr>
          <p:cNvSpPr>
            <a:spLocks noGrp="1"/>
          </p:cNvSpPr>
          <p:nvPr>
            <p:ph type="title"/>
          </p:nvPr>
        </p:nvSpPr>
        <p:spPr/>
        <p:txBody>
          <a:bodyPr/>
          <a:lstStyle/>
          <a:p>
            <a:r>
              <a:rPr lang="en-US"/>
              <a:t>Targeted TA Launches in January 2026</a:t>
            </a:r>
          </a:p>
        </p:txBody>
      </p:sp>
      <p:sp>
        <p:nvSpPr>
          <p:cNvPr id="3" name="Content Placeholder 2">
            <a:extLst>
              <a:ext uri="{FF2B5EF4-FFF2-40B4-BE49-F238E27FC236}">
                <a16:creationId xmlns:a16="http://schemas.microsoft.com/office/drawing/2014/main" id="{E938CC19-5AA6-934E-21B5-0FBCD205DE88}"/>
              </a:ext>
            </a:extLst>
          </p:cNvPr>
          <p:cNvSpPr>
            <a:spLocks noGrp="1"/>
          </p:cNvSpPr>
          <p:nvPr>
            <p:ph sz="half" idx="1"/>
          </p:nvPr>
        </p:nvSpPr>
        <p:spPr>
          <a:xfrm>
            <a:off x="838200" y="1656336"/>
            <a:ext cx="6478502" cy="3828871"/>
          </a:xfrm>
        </p:spPr>
        <p:txBody>
          <a:bodyPr vert="horz" lIns="91440" tIns="45720" rIns="91440" bIns="45720" rtlCol="0" anchor="t">
            <a:noAutofit/>
          </a:bodyPr>
          <a:lstStyle/>
          <a:p>
            <a:pPr marL="0" indent="0">
              <a:buNone/>
            </a:pPr>
            <a:r>
              <a:rPr lang="en-US" sz="2400" b="1"/>
              <a:t>A Professional Learning Group for Digital Accessibility in Education</a:t>
            </a:r>
          </a:p>
          <a:p>
            <a:pPr>
              <a:spcBef>
                <a:spcPts val="600"/>
              </a:spcBef>
              <a:spcAft>
                <a:spcPts val="300"/>
              </a:spcAft>
            </a:pPr>
            <a:r>
              <a:rPr lang="en-US" sz="2200"/>
              <a:t>Virtual meetings of SEAs and LEA teams implementing the Quality Indicators in cycles of Plan-Do-Study-Act</a:t>
            </a:r>
          </a:p>
          <a:p>
            <a:pPr>
              <a:spcBef>
                <a:spcPts val="600"/>
              </a:spcBef>
              <a:spcAft>
                <a:spcPts val="300"/>
              </a:spcAft>
            </a:pPr>
            <a:r>
              <a:rPr lang="en-US" sz="2200"/>
              <a:t>No application and rolling enrollment </a:t>
            </a:r>
          </a:p>
          <a:p>
            <a:pPr>
              <a:spcBef>
                <a:spcPts val="600"/>
              </a:spcBef>
              <a:spcAft>
                <a:spcPts val="300"/>
              </a:spcAft>
            </a:pPr>
            <a:r>
              <a:rPr lang="en-US" sz="2200" b="1"/>
              <a:t>Completion of the Hexagon Tool Readiness Protocol required</a:t>
            </a:r>
            <a:r>
              <a:rPr lang="en-US" sz="2200"/>
              <a:t> </a:t>
            </a:r>
          </a:p>
          <a:p>
            <a:pPr>
              <a:spcBef>
                <a:spcPts val="600"/>
              </a:spcBef>
              <a:spcAft>
                <a:spcPts val="300"/>
              </a:spcAft>
            </a:pPr>
            <a:r>
              <a:rPr lang="en-US" sz="2200"/>
              <a:t>Sign up for NCADEMI notifications to stay updated</a:t>
            </a:r>
          </a:p>
          <a:p>
            <a:endParaRPr lang="en-US"/>
          </a:p>
        </p:txBody>
      </p:sp>
      <p:pic>
        <p:nvPicPr>
          <p:cNvPr id="11" name="Content Placeholder 10">
            <a:extLst>
              <a:ext uri="{FF2B5EF4-FFF2-40B4-BE49-F238E27FC236}">
                <a16:creationId xmlns:a16="http://schemas.microsoft.com/office/drawing/2014/main" id="{027560CE-827C-2F8C-6812-6A50BD15EDAE}"/>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566359" y="2029309"/>
            <a:ext cx="3787441" cy="2515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676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Webinar Series Facilitators</a:t>
            </a:r>
          </a:p>
        </p:txBody>
      </p:sp>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496605" y="1882540"/>
            <a:ext cx="2497643"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Jena Fahlbush</a:t>
            </a:r>
            <a:br>
              <a:rPr lang="en-US" sz="2000">
                <a:ea typeface="+mn-lt"/>
                <a:cs typeface="+mn-lt"/>
              </a:rPr>
            </a:br>
            <a:r>
              <a:rPr lang="en-US" sz="2000"/>
              <a:t>Technical Assistance Specialist</a:t>
            </a:r>
          </a:p>
        </p:txBody>
      </p:sp>
      <p:sp>
        <p:nvSpPr>
          <p:cNvPr id="4" name="Content Placeholder 2">
            <a:extLst>
              <a:ext uri="{FF2B5EF4-FFF2-40B4-BE49-F238E27FC236}">
                <a16:creationId xmlns:a16="http://schemas.microsoft.com/office/drawing/2014/main" id="{7B5FE44B-3CFD-D683-E5A2-DF17CC89E7DA}"/>
              </a:ext>
            </a:extLst>
          </p:cNvPr>
          <p:cNvSpPr txBox="1">
            <a:spLocks/>
          </p:cNvSpPr>
          <p:nvPr/>
        </p:nvSpPr>
        <p:spPr>
          <a:xfrm>
            <a:off x="2499670" y="4903716"/>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Christopher</a:t>
            </a:r>
            <a:r>
              <a:rPr lang="en-US" sz="2000" b="1">
                <a:ea typeface="+mn-lt"/>
                <a:cs typeface="+mn-lt"/>
              </a:rPr>
              <a:t> Phillips</a:t>
            </a:r>
            <a:r>
              <a:rPr lang="en-US" sz="2000">
                <a:ea typeface="+mn-lt"/>
                <a:cs typeface="+mn-lt"/>
              </a:rPr>
              <a:t> </a:t>
            </a:r>
            <a:br>
              <a:rPr lang="en-US" sz="2000">
                <a:ea typeface="+mn-lt"/>
                <a:cs typeface="+mn-lt"/>
              </a:rPr>
            </a:br>
            <a:r>
              <a:rPr lang="en-US" sz="2000"/>
              <a:t>Technical Assistance Specialist</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4975761" y="3558265"/>
            <a:ext cx="2018806" cy="838201"/>
          </a:xfrm>
        </p:spPr>
        <p:txBody>
          <a:bodyPr vert="horz" lIns="91440" tIns="45720" rIns="91440" bIns="45720" rtlCol="0" anchor="t">
            <a:noAutofit/>
          </a:bodyPr>
          <a:lstStyle/>
          <a:p>
            <a:pPr marL="0" indent="0">
              <a:lnSpc>
                <a:spcPct val="100000"/>
              </a:lnSpc>
              <a:spcBef>
                <a:spcPts val="0"/>
              </a:spcBef>
              <a:spcAft>
                <a:spcPts val="1200"/>
              </a:spcAft>
              <a:buNone/>
            </a:pPr>
            <a:r>
              <a:rPr lang="en-US" sz="2000" b="1"/>
              <a:t>Cynthia Curry</a:t>
            </a:r>
            <a:br>
              <a:rPr lang="en-US" sz="2000" b="1"/>
            </a:br>
            <a:r>
              <a:rPr lang="en-US" sz="2000"/>
              <a:t>Project Director</a:t>
            </a:r>
          </a:p>
        </p:txBody>
      </p:sp>
      <p:sp>
        <p:nvSpPr>
          <p:cNvPr id="20" name="Content Placeholder 2">
            <a:extLst>
              <a:ext uri="{FF2B5EF4-FFF2-40B4-BE49-F238E27FC236}">
                <a16:creationId xmlns:a16="http://schemas.microsoft.com/office/drawing/2014/main" id="{F17D8392-C8F2-51E8-40E3-F7A032F76D5C}"/>
              </a:ext>
            </a:extLst>
          </p:cNvPr>
          <p:cNvSpPr txBox="1">
            <a:spLocks/>
          </p:cNvSpPr>
          <p:nvPr/>
        </p:nvSpPr>
        <p:spPr>
          <a:xfrm>
            <a:off x="7108731" y="4842641"/>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Kristen Perez-Rickels</a:t>
            </a:r>
            <a:br>
              <a:rPr lang="en-US" sz="2000">
                <a:ea typeface="+mn-lt"/>
                <a:cs typeface="+mn-lt"/>
              </a:rPr>
            </a:br>
            <a:r>
              <a:rPr lang="en-US" sz="2000"/>
              <a:t>Technical Assistance Specialist</a:t>
            </a:r>
          </a:p>
        </p:txBody>
      </p:sp>
      <p:sp>
        <p:nvSpPr>
          <p:cNvPr id="8" name="Content Placeholder 2">
            <a:extLst>
              <a:ext uri="{FF2B5EF4-FFF2-40B4-BE49-F238E27FC236}">
                <a16:creationId xmlns:a16="http://schemas.microsoft.com/office/drawing/2014/main" id="{9E84F0D6-B8A0-FBE2-80EC-9EE4E5FF6AD6}"/>
              </a:ext>
            </a:extLst>
          </p:cNvPr>
          <p:cNvSpPr txBox="1">
            <a:spLocks/>
          </p:cNvSpPr>
          <p:nvPr/>
        </p:nvSpPr>
        <p:spPr>
          <a:xfrm>
            <a:off x="9473704" y="1822297"/>
            <a:ext cx="2491922"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Rob Carr</a:t>
            </a:r>
            <a:br>
              <a:rPr lang="en-US" sz="2000">
                <a:ea typeface="+mn-lt"/>
                <a:cs typeface="+mn-lt"/>
              </a:rPr>
            </a:br>
            <a:r>
              <a:rPr lang="en-US" sz="2000"/>
              <a:t>Digital Accessibility Specialist</a:t>
            </a:r>
          </a:p>
        </p:txBody>
      </p:sp>
    </p:spTree>
    <p:extLst>
      <p:ext uri="{BB962C8B-B14F-4D97-AF65-F5344CB8AC3E}">
        <p14:creationId xmlns:p14="http://schemas.microsoft.com/office/powerpoint/2010/main" val="3039837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a:t>Contact, Connect, and Stay Informed</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p:txBody>
          <a:bodyPr/>
          <a:lstStyle/>
          <a:p>
            <a:r>
              <a:rPr lang="en-US" sz="28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938213" y="2247011"/>
            <a:ext cx="5157787" cy="3274116"/>
          </a:xfrm>
        </p:spPr>
        <p:txBody>
          <a:bodyPr vert="horz" lIns="91440" tIns="45720" rIns="91440" bIns="45720" rtlCol="0" anchor="t">
            <a:normAutofit/>
          </a:bodyPr>
          <a:lstStyle/>
          <a:p>
            <a:pPr marL="457200" lvl="1" indent="0">
              <a:lnSpc>
                <a:spcPct val="160000"/>
              </a:lnSpc>
              <a:spcBef>
                <a:spcPts val="0"/>
              </a:spcBef>
              <a:spcAft>
                <a:spcPts val="0"/>
              </a:spcAft>
              <a:buNone/>
            </a:pPr>
            <a:r>
              <a:rPr lang="en-US">
                <a:hlinkClick r:id="rId2"/>
              </a:rPr>
              <a:t>ncademi.org</a:t>
            </a:r>
            <a:r>
              <a:rPr lang="en-US"/>
              <a:t> </a:t>
            </a:r>
          </a:p>
          <a:p>
            <a:pPr marL="457200" lvl="1" indent="0">
              <a:lnSpc>
                <a:spcPct val="160000"/>
              </a:lnSpc>
              <a:spcBef>
                <a:spcPts val="0"/>
              </a:spcBef>
              <a:spcAft>
                <a:spcPts val="0"/>
              </a:spcAft>
              <a:buNone/>
            </a:pPr>
            <a:r>
              <a:rPr lang="en-US">
                <a:hlinkClick r:id="rId3"/>
              </a:rPr>
              <a:t>ncademi@usu.edu</a:t>
            </a:r>
            <a:r>
              <a:rPr lang="en-US"/>
              <a:t>   </a:t>
            </a:r>
          </a:p>
          <a:p>
            <a:pPr marL="457200" lvl="1" indent="0">
              <a:lnSpc>
                <a:spcPct val="160000"/>
              </a:lnSpc>
              <a:spcBef>
                <a:spcPts val="0"/>
              </a:spcBef>
              <a:spcAft>
                <a:spcPts val="0"/>
              </a:spcAft>
              <a:buNone/>
            </a:pPr>
            <a:r>
              <a:rPr lang="en-US"/>
              <a:t>435.554.8213 (voice or text)</a:t>
            </a:r>
          </a:p>
          <a:p>
            <a:pPr marL="457200" lvl="1" indent="0">
              <a:lnSpc>
                <a:spcPct val="160000"/>
              </a:lnSpc>
              <a:spcBef>
                <a:spcPts val="0"/>
              </a:spcBef>
              <a:spcAft>
                <a:spcPts val="0"/>
              </a:spcAft>
              <a:buNone/>
            </a:pPr>
            <a:r>
              <a:rPr lang="en-US">
                <a:hlinkClick r:id="rId4"/>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p:txBody>
          <a:bodyPr/>
          <a:lstStyle/>
          <a:p>
            <a:r>
              <a:rPr lang="en-US" sz="28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174205" y="2331619"/>
            <a:ext cx="40907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5"/>
              </a:rPr>
              <a:t>ncademi.org/newsletter</a:t>
            </a:r>
            <a:endParaRPr lang="en-US" sz="2400"/>
          </a:p>
        </p:txBody>
      </p:sp>
      <p:pic>
        <p:nvPicPr>
          <p:cNvPr id="13" name="Picture 12" descr="QR code to newsletter signup">
            <a:extLst>
              <a:ext uri="{FF2B5EF4-FFF2-40B4-BE49-F238E27FC236}">
                <a16:creationId xmlns:a16="http://schemas.microsoft.com/office/drawing/2014/main" id="{7AA8BF0D-ADBA-29CA-9016-07E4E1554746}"/>
              </a:ext>
            </a:extLst>
          </p:cNvPr>
          <p:cNvPicPr>
            <a:picLocks noChangeAspect="1"/>
          </p:cNvPicPr>
          <p:nvPr/>
        </p:nvPicPr>
        <p:blipFill>
          <a:blip r:embed="rId6"/>
          <a:srcRect l="7080" t="7550" r="7080" b="7149"/>
          <a:stretch>
            <a:fillRect/>
          </a:stretch>
        </p:blipFill>
        <p:spPr>
          <a:xfrm>
            <a:off x="6400112" y="2882146"/>
            <a:ext cx="2760524" cy="2743200"/>
          </a:xfrm>
          <a:prstGeom prst="rect">
            <a:avLst/>
          </a:prstGeom>
        </p:spPr>
      </p:pic>
    </p:spTree>
    <p:extLst>
      <p:ext uri="{BB962C8B-B14F-4D97-AF65-F5344CB8AC3E}">
        <p14:creationId xmlns:p14="http://schemas.microsoft.com/office/powerpoint/2010/main" val="2683432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The Home of NCADEMI</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10515600" cy="1838146"/>
          </a:xfrm>
        </p:spPr>
        <p:txBody>
          <a:bodyPr vert="horz" lIns="91440" tIns="45720" rIns="91440" bIns="45720" rtlCol="0" anchor="t">
            <a:noAutofit/>
          </a:bodyPr>
          <a:lstStyle/>
          <a:p>
            <a:pPr marL="0" indent="0">
              <a:lnSpc>
                <a:spcPct val="113999"/>
              </a:lnSpc>
              <a:spcBef>
                <a:spcPts val="0"/>
              </a:spcBef>
              <a:spcAft>
                <a:spcPts val="1200"/>
              </a:spcAft>
              <a:buNone/>
            </a:pPr>
            <a:r>
              <a:rPr lang="en-US" sz="2400">
                <a:ea typeface="+mn-lt"/>
                <a:cs typeface="+mn-lt"/>
              </a:rPr>
              <a:t>Our project is housed at Utah State University (USU), administered within the Institute for Disability Research, Policy &amp; Practice (IDRPP), in partnership with Web Accessibility in Mind (WebAIM) and Technical Assistance for Excellence in Special Education (TAESE).</a:t>
            </a:r>
            <a:endParaRPr lang="en-US"/>
          </a:p>
        </p:txBody>
      </p:sp>
      <p:pic>
        <p:nvPicPr>
          <p:cNvPr id="16" name="Picture 15" descr="Emma Eccles Jones College of Education &amp; Human Services, Institute for Disability Research, Policy &amp; Practice, Utah State University logo.">
            <a:extLst>
              <a:ext uri="{FF2B5EF4-FFF2-40B4-BE49-F238E27FC236}">
                <a16:creationId xmlns:a16="http://schemas.microsoft.com/office/drawing/2014/main" id="{38A62E64-53EE-1147-5017-4B03BF46CE5E}"/>
              </a:ext>
            </a:extLst>
          </p:cNvPr>
          <p:cNvPicPr>
            <a:picLocks noChangeAspect="1"/>
          </p:cNvPicPr>
          <p:nvPr/>
        </p:nvPicPr>
        <p:blipFill>
          <a:blip r:embed="rId2"/>
          <a:stretch>
            <a:fillRect/>
          </a:stretch>
        </p:blipFill>
        <p:spPr>
          <a:xfrm>
            <a:off x="3986212" y="3107456"/>
            <a:ext cx="4219575" cy="1431642"/>
          </a:xfrm>
          <a:prstGeom prst="rect">
            <a:avLst/>
          </a:prstGeom>
        </p:spPr>
      </p:pic>
      <p:pic>
        <p:nvPicPr>
          <p:cNvPr id="15" name="Picture 14" descr="Web Accessibility in Mind (WebAIM) logo">
            <a:extLst>
              <a:ext uri="{FF2B5EF4-FFF2-40B4-BE49-F238E27FC236}">
                <a16:creationId xmlns:a16="http://schemas.microsoft.com/office/drawing/2014/main" id="{EA15B842-A083-9DDB-BEE4-3CA52EF412B9}"/>
              </a:ext>
            </a:extLst>
          </p:cNvPr>
          <p:cNvPicPr>
            <a:picLocks noChangeAspect="1"/>
          </p:cNvPicPr>
          <p:nvPr/>
        </p:nvPicPr>
        <p:blipFill>
          <a:blip r:embed="rId3"/>
          <a:stretch>
            <a:fillRect/>
          </a:stretch>
        </p:blipFill>
        <p:spPr>
          <a:xfrm>
            <a:off x="1566638" y="4845407"/>
            <a:ext cx="3171825" cy="846044"/>
          </a:xfrm>
          <a:prstGeom prst="rect">
            <a:avLst/>
          </a:prstGeom>
        </p:spPr>
      </p:pic>
      <p:pic>
        <p:nvPicPr>
          <p:cNvPr id="14" name="Picture 13" descr="Technical Assistance for Excellence in Special Education (TAESE) logo">
            <a:extLst>
              <a:ext uri="{FF2B5EF4-FFF2-40B4-BE49-F238E27FC236}">
                <a16:creationId xmlns:a16="http://schemas.microsoft.com/office/drawing/2014/main" id="{A43C9F67-06D4-30EE-961E-2C06A69E62E3}"/>
              </a:ext>
            </a:extLst>
          </p:cNvPr>
          <p:cNvPicPr>
            <a:picLocks noChangeAspect="1"/>
          </p:cNvPicPr>
          <p:nvPr/>
        </p:nvPicPr>
        <p:blipFill>
          <a:blip r:embed="rId4"/>
          <a:stretch>
            <a:fillRect/>
          </a:stretch>
        </p:blipFill>
        <p:spPr>
          <a:xfrm>
            <a:off x="7186837" y="4744554"/>
            <a:ext cx="3438525" cy="1047750"/>
          </a:xfrm>
          <a:prstGeom prst="rect">
            <a:avLst/>
          </a:prstGeom>
        </p:spPr>
      </p:pic>
    </p:spTree>
    <p:extLst>
      <p:ext uri="{BB962C8B-B14F-4D97-AF65-F5344CB8AC3E}">
        <p14:creationId xmlns:p14="http://schemas.microsoft.com/office/powerpoint/2010/main" val="2619536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7162800" cy="3866971"/>
          </a:xfrm>
        </p:spPr>
        <p:txBody>
          <a:bodyPr vert="horz" lIns="91440" tIns="45720" rIns="91440" bIns="45720" rtlCol="0" anchor="t">
            <a:noAutofit/>
          </a:bodyPr>
          <a:lstStyle/>
          <a:p>
            <a:pPr marL="0" indent="0">
              <a:lnSpc>
                <a:spcPct val="100000"/>
              </a:lnSpc>
              <a:spcBef>
                <a:spcPts val="0"/>
              </a:spcBef>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endParaRPr lang="en-US"/>
          </a:p>
          <a:p>
            <a:pPr marL="0" indent="0">
              <a:lnSpc>
                <a:spcPct val="100000"/>
              </a:lnSpc>
              <a:spcBef>
                <a:spcPts val="0"/>
              </a:spcBef>
              <a:spcAft>
                <a:spcPts val="0"/>
              </a:spcAft>
              <a:buNone/>
            </a:pPr>
            <a:r>
              <a:rPr lang="en-US" sz="2400"/>
              <a:t>The contents of this slide deck are licensed under a </a:t>
            </a:r>
            <a:r>
              <a:rPr lang="en-US" sz="2400">
                <a:solidFill>
                  <a:srgbClr val="212121"/>
                </a:solidFill>
                <a:hlinkClick r:id="rId2"/>
              </a:rPr>
              <a:t>Creative Commons Attribution-ShareAlike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663050" y="4242364"/>
            <a:ext cx="1962150" cy="657225"/>
          </a:xfrm>
        </p:spPr>
      </p:pic>
      <p:pic>
        <p:nvPicPr>
          <p:cNvPr id="4" name="Picture 3" descr="NCADEMI logo">
            <a:extLst>
              <a:ext uri="{FF2B5EF4-FFF2-40B4-BE49-F238E27FC236}">
                <a16:creationId xmlns:a16="http://schemas.microsoft.com/office/drawing/2014/main" id="{693BE6A3-8E80-6A0E-2006-C1A69B8F02D9}"/>
              </a:ext>
            </a:extLst>
          </p:cNvPr>
          <p:cNvPicPr>
            <a:picLocks noChangeAspect="1"/>
          </p:cNvPicPr>
          <p:nvPr/>
        </p:nvPicPr>
        <p:blipFill>
          <a:blip r:embed="rId5"/>
          <a:srcRect/>
          <a:stretch/>
        </p:blipFill>
        <p:spPr>
          <a:xfrm>
            <a:off x="637951" y="6183478"/>
            <a:ext cx="2514600" cy="502920"/>
          </a:xfrm>
          <a:prstGeom prst="rect">
            <a:avLst/>
          </a:prstGeom>
        </p:spPr>
      </p:pic>
      <p:sp>
        <p:nvSpPr>
          <p:cNvPr id="6" name="TextBox 5">
            <a:extLst>
              <a:ext uri="{FF2B5EF4-FFF2-40B4-BE49-F238E27FC236}">
                <a16:creationId xmlns:a16="http://schemas.microsoft.com/office/drawing/2014/main" id="{86CDE920-F5F8-8EA1-B0D5-A106C0814847}"/>
              </a:ext>
            </a:extLst>
          </p:cNvPr>
          <p:cNvSpPr txBox="1"/>
          <p:nvPr/>
        </p:nvSpPr>
        <p:spPr>
          <a:xfrm>
            <a:off x="7540259" y="6296438"/>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648723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317E6-3711-496E-A30C-D5F203A72DBE}"/>
              </a:ext>
            </a:extLst>
          </p:cNvPr>
          <p:cNvSpPr>
            <a:spLocks noGrp="1"/>
          </p:cNvSpPr>
          <p:nvPr>
            <p:ph type="title"/>
          </p:nvPr>
        </p:nvSpPr>
        <p:spPr>
          <a:xfrm>
            <a:off x="1475136" y="1961658"/>
            <a:ext cx="9241728" cy="2553620"/>
          </a:xfrm>
        </p:spPr>
        <p:txBody>
          <a:bodyPr/>
          <a:lstStyle/>
          <a:p>
            <a:r>
              <a:rPr lang="en-US"/>
              <a:t>Q&amp;A</a:t>
            </a:r>
          </a:p>
        </p:txBody>
      </p:sp>
    </p:spTree>
    <p:extLst>
      <p:ext uri="{BB962C8B-B14F-4D97-AF65-F5344CB8AC3E}">
        <p14:creationId xmlns:p14="http://schemas.microsoft.com/office/powerpoint/2010/main" val="427203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75E8-6E4D-E7EB-E290-EF86E1CF5223}"/>
              </a:ext>
            </a:extLst>
          </p:cNvPr>
          <p:cNvSpPr>
            <a:spLocks noGrp="1"/>
          </p:cNvSpPr>
          <p:nvPr>
            <p:ph type="title"/>
          </p:nvPr>
        </p:nvSpPr>
        <p:spPr/>
        <p:txBody>
          <a:bodyPr/>
          <a:lstStyle/>
          <a:p>
            <a:r>
              <a:rPr lang="en-US"/>
              <a:t>Thank you for your feedback</a:t>
            </a:r>
            <a:r>
              <a:rPr lang="en-US" dirty="0"/>
              <a:t>!</a:t>
            </a:r>
            <a:endParaRPr lang="en-US"/>
          </a:p>
        </p:txBody>
      </p:sp>
      <p:sp>
        <p:nvSpPr>
          <p:cNvPr id="3" name="Content Placeholder 2">
            <a:extLst>
              <a:ext uri="{FF2B5EF4-FFF2-40B4-BE49-F238E27FC236}">
                <a16:creationId xmlns:a16="http://schemas.microsoft.com/office/drawing/2014/main" id="{CACA7E6E-515A-8F3A-339A-8C7E6DFD05E9}"/>
              </a:ext>
            </a:extLst>
          </p:cNvPr>
          <p:cNvSpPr>
            <a:spLocks noGrp="1"/>
          </p:cNvSpPr>
          <p:nvPr>
            <p:ph idx="1"/>
          </p:nvPr>
        </p:nvSpPr>
        <p:spPr>
          <a:xfrm>
            <a:off x="838200" y="1658373"/>
            <a:ext cx="10515600" cy="4379453"/>
          </a:xfrm>
        </p:spPr>
        <p:txBody>
          <a:bodyPr vert="horz" lIns="91440" tIns="45720" rIns="91440" bIns="45720" rtlCol="0" anchor="t">
            <a:noAutofit/>
          </a:bodyPr>
          <a:lstStyle/>
          <a:p>
            <a:pPr marL="0" indent="0">
              <a:spcBef>
                <a:spcPts val="0"/>
              </a:spcBef>
              <a:spcAft>
                <a:spcPts val="1200"/>
              </a:spcAft>
              <a:buNone/>
            </a:pPr>
            <a:r>
              <a:rPr lang="en-US" sz="2400" dirty="0"/>
              <a:t>We used your suggestions to:</a:t>
            </a:r>
          </a:p>
          <a:p>
            <a:pPr marL="573088" indent="-287338">
              <a:spcBef>
                <a:spcPts val="0"/>
              </a:spcBef>
              <a:spcAft>
                <a:spcPts val="1200"/>
              </a:spcAft>
            </a:pPr>
            <a:r>
              <a:rPr lang="en-US" sz="2400" dirty="0"/>
              <a:t>Add more information to each webinar's introduction.</a:t>
            </a:r>
            <a:endParaRPr lang="en-US" dirty="0"/>
          </a:p>
          <a:p>
            <a:pPr marL="573088" indent="-287338">
              <a:spcBef>
                <a:spcPts val="0"/>
              </a:spcBef>
              <a:spcAft>
                <a:spcPts val="1200"/>
              </a:spcAft>
            </a:pPr>
            <a:r>
              <a:rPr lang="en-US" sz="2400" dirty="0"/>
              <a:t>Create a resource to support participants with recruiting a team to get started with the Quality Indicators. </a:t>
            </a:r>
          </a:p>
          <a:p>
            <a:pPr marL="573088" indent="-287338">
              <a:spcBef>
                <a:spcPts val="0"/>
              </a:spcBef>
              <a:spcAft>
                <a:spcPts val="1200"/>
              </a:spcAft>
            </a:pPr>
            <a:r>
              <a:rPr lang="en-US" sz="2400" dirty="0"/>
              <a:t>Remind you to submit specific questions and TA requests on digital accessibility policies and practices to us by email or phone: </a:t>
            </a:r>
          </a:p>
          <a:p>
            <a:pPr marL="1090613" lvl="1" indent="-287338">
              <a:spcBef>
                <a:spcPts val="0"/>
              </a:spcBef>
              <a:spcAft>
                <a:spcPts val="1200"/>
              </a:spcAft>
            </a:pPr>
            <a:r>
              <a:rPr lang="en-US" sz="2400" dirty="0">
                <a:hlinkClick r:id="rId3"/>
              </a:rPr>
              <a:t>ncademi@usu.edu</a:t>
            </a:r>
            <a:endParaRPr lang="en-US" sz="2400" dirty="0"/>
          </a:p>
          <a:p>
            <a:pPr marL="1090613" lvl="1" indent="-287338">
              <a:spcBef>
                <a:spcPts val="0"/>
              </a:spcBef>
              <a:spcAft>
                <a:spcPts val="1200"/>
              </a:spcAft>
            </a:pPr>
            <a:r>
              <a:rPr lang="en-US" sz="2400" dirty="0"/>
              <a:t>435.554.8213 (voice or text)</a:t>
            </a:r>
            <a:endParaRPr lang="en-US" dirty="0"/>
          </a:p>
          <a:p>
            <a:pPr lvl="1"/>
            <a:endParaRPr lang="en-US" dirty="0"/>
          </a:p>
          <a:p>
            <a:endParaRPr lang="en-US" dirty="0"/>
          </a:p>
        </p:txBody>
      </p:sp>
    </p:spTree>
    <p:extLst>
      <p:ext uri="{BB962C8B-B14F-4D97-AF65-F5344CB8AC3E}">
        <p14:creationId xmlns:p14="http://schemas.microsoft.com/office/powerpoint/2010/main" val="269987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B971-F694-696A-8E4A-DA5385B5AA15}"/>
              </a:ext>
            </a:extLst>
          </p:cNvPr>
          <p:cNvSpPr>
            <a:spLocks noGrp="1"/>
          </p:cNvSpPr>
          <p:nvPr>
            <p:ph type="title"/>
          </p:nvPr>
        </p:nvSpPr>
        <p:spPr/>
        <p:txBody>
          <a:bodyPr/>
          <a:lstStyle/>
          <a:p>
            <a:r>
              <a:rPr lang="en-US" dirty="0"/>
              <a:t>Webinar Series Goals</a:t>
            </a:r>
          </a:p>
        </p:txBody>
      </p:sp>
      <p:pic>
        <p:nvPicPr>
          <p:cNvPr id="5" name="Graphic 4" descr="Bullseye icon">
            <a:extLst>
              <a:ext uri="{FF2B5EF4-FFF2-40B4-BE49-F238E27FC236}">
                <a16:creationId xmlns:a16="http://schemas.microsoft.com/office/drawing/2014/main" id="{65CAD40A-833E-735F-1307-8715DEC28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68" y="2482246"/>
            <a:ext cx="2231134" cy="2231134"/>
          </a:xfrm>
          <a:prstGeom prst="rect">
            <a:avLst/>
          </a:prstGeom>
        </p:spPr>
      </p:pic>
      <p:sp>
        <p:nvSpPr>
          <p:cNvPr id="3" name="Content Placeholder 2">
            <a:extLst>
              <a:ext uri="{FF2B5EF4-FFF2-40B4-BE49-F238E27FC236}">
                <a16:creationId xmlns:a16="http://schemas.microsoft.com/office/drawing/2014/main" id="{681F80AF-EF7E-90D4-7FDF-06440E7AA6F3}"/>
              </a:ext>
            </a:extLst>
          </p:cNvPr>
          <p:cNvSpPr>
            <a:spLocks noGrp="1"/>
          </p:cNvSpPr>
          <p:nvPr>
            <p:ph idx="1"/>
          </p:nvPr>
        </p:nvSpPr>
        <p:spPr>
          <a:xfrm>
            <a:off x="3812344" y="1848815"/>
            <a:ext cx="7751299" cy="4088922"/>
          </a:xfrm>
        </p:spPr>
        <p:txBody>
          <a:bodyPr vert="horz" lIns="91440" tIns="45720" rIns="91440" bIns="45720" rtlCol="0" anchor="t">
            <a:noAutofit/>
          </a:bodyPr>
          <a:lstStyle/>
          <a:p>
            <a:r>
              <a:rPr lang="en-US" dirty="0"/>
              <a:t>Prepare state and local education teams to implement the Quality Indicators for the Provision and Use of Accessible Materials in PreK-12 Systems. </a:t>
            </a:r>
          </a:p>
          <a:p>
            <a:r>
              <a:rPr lang="en-US" dirty="0"/>
              <a:t>Build a foundation for NCADEMI's upcoming targeted technical assistance, launching in January 2026.</a:t>
            </a:r>
          </a:p>
        </p:txBody>
      </p:sp>
    </p:spTree>
    <p:extLst>
      <p:ext uri="{BB962C8B-B14F-4D97-AF65-F5344CB8AC3E}">
        <p14:creationId xmlns:p14="http://schemas.microsoft.com/office/powerpoint/2010/main" val="14107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E7FF-65F9-5D6E-25DC-71F2A49A4F36}"/>
              </a:ext>
            </a:extLst>
          </p:cNvPr>
          <p:cNvSpPr>
            <a:spLocks noGrp="1"/>
          </p:cNvSpPr>
          <p:nvPr>
            <p:ph type="title"/>
          </p:nvPr>
        </p:nvSpPr>
        <p:spPr>
          <a:xfrm>
            <a:off x="778573" y="862648"/>
            <a:ext cx="10515600" cy="838200"/>
          </a:xfrm>
        </p:spPr>
        <p:txBody>
          <a:bodyPr/>
          <a:lstStyle/>
          <a:p>
            <a:r>
              <a:rPr lang="en-US"/>
              <a:t>Series Timeline</a:t>
            </a:r>
          </a:p>
        </p:txBody>
      </p:sp>
      <p:sp>
        <p:nvSpPr>
          <p:cNvPr id="9" name="TextBox 8">
            <a:extLst>
              <a:ext uri="{FF2B5EF4-FFF2-40B4-BE49-F238E27FC236}">
                <a16:creationId xmlns:a16="http://schemas.microsoft.com/office/drawing/2014/main" id="{B948ED98-1A3B-D69C-844A-49A9303FFC89}"/>
              </a:ext>
            </a:extLst>
          </p:cNvPr>
          <p:cNvSpPr txBox="1"/>
          <p:nvPr/>
        </p:nvSpPr>
        <p:spPr>
          <a:xfrm>
            <a:off x="1049458" y="3977454"/>
            <a:ext cx="1719176"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1: Overview &amp; Foundation</a:t>
            </a:r>
          </a:p>
        </p:txBody>
      </p:sp>
      <p:sp>
        <p:nvSpPr>
          <p:cNvPr id="10" name="TextBox 9">
            <a:extLst>
              <a:ext uri="{FF2B5EF4-FFF2-40B4-BE49-F238E27FC236}">
                <a16:creationId xmlns:a16="http://schemas.microsoft.com/office/drawing/2014/main" id="{52F770B6-DAF8-7CC1-9E98-9F4872918C75}"/>
              </a:ext>
            </a:extLst>
          </p:cNvPr>
          <p:cNvSpPr txBox="1"/>
          <p:nvPr/>
        </p:nvSpPr>
        <p:spPr>
          <a:xfrm>
            <a:off x="2768634" y="4056360"/>
            <a:ext cx="1720240" cy="1938992"/>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2: Intro to Quality Indicators &amp; Readiness</a:t>
            </a:r>
          </a:p>
        </p:txBody>
      </p:sp>
      <p:sp>
        <p:nvSpPr>
          <p:cNvPr id="11" name="TextBox 10">
            <a:extLst>
              <a:ext uri="{FF2B5EF4-FFF2-40B4-BE49-F238E27FC236}">
                <a16:creationId xmlns:a16="http://schemas.microsoft.com/office/drawing/2014/main" id="{E19FDE1C-675B-C27B-54A7-422B6DA2E9A6}"/>
              </a:ext>
            </a:extLst>
          </p:cNvPr>
          <p:cNvSpPr txBox="1"/>
          <p:nvPr/>
        </p:nvSpPr>
        <p:spPr>
          <a:xfrm>
            <a:off x="4498699" y="3972127"/>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3: DM Indicators</a:t>
            </a:r>
          </a:p>
        </p:txBody>
      </p:sp>
      <p:sp>
        <p:nvSpPr>
          <p:cNvPr id="12" name="TextBox 11">
            <a:extLst>
              <a:ext uri="{FF2B5EF4-FFF2-40B4-BE49-F238E27FC236}">
                <a16:creationId xmlns:a16="http://schemas.microsoft.com/office/drawing/2014/main" id="{3C5805CC-DD1C-33E6-E588-B8BFBD67EF52}"/>
              </a:ext>
            </a:extLst>
          </p:cNvPr>
          <p:cNvSpPr txBox="1"/>
          <p:nvPr/>
        </p:nvSpPr>
        <p:spPr>
          <a:xfrm>
            <a:off x="6178889" y="4065323"/>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4: AF Indicators</a:t>
            </a:r>
          </a:p>
        </p:txBody>
      </p:sp>
      <p:sp>
        <p:nvSpPr>
          <p:cNvPr id="13" name="TextBox 12">
            <a:extLst>
              <a:ext uri="{FF2B5EF4-FFF2-40B4-BE49-F238E27FC236}">
                <a16:creationId xmlns:a16="http://schemas.microsoft.com/office/drawing/2014/main" id="{4D0F80A3-235B-179F-78F8-D037CEB29930}"/>
              </a:ext>
            </a:extLst>
          </p:cNvPr>
          <p:cNvSpPr txBox="1"/>
          <p:nvPr/>
        </p:nvSpPr>
        <p:spPr>
          <a:xfrm>
            <a:off x="7892332" y="3972126"/>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5: Self-Assessment</a:t>
            </a:r>
          </a:p>
        </p:txBody>
      </p:sp>
      <p:sp>
        <p:nvSpPr>
          <p:cNvPr id="14" name="TextBox 13">
            <a:extLst>
              <a:ext uri="{FF2B5EF4-FFF2-40B4-BE49-F238E27FC236}">
                <a16:creationId xmlns:a16="http://schemas.microsoft.com/office/drawing/2014/main" id="{0764A601-7D6B-DA05-E6D1-6A91097367E0}"/>
              </a:ext>
            </a:extLst>
          </p:cNvPr>
          <p:cNvSpPr txBox="1"/>
          <p:nvPr/>
        </p:nvSpPr>
        <p:spPr>
          <a:xfrm>
            <a:off x="9633559" y="4048697"/>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6: TTA Readiness</a:t>
            </a:r>
          </a:p>
        </p:txBody>
      </p:sp>
      <p:pic>
        <p:nvPicPr>
          <p:cNvPr id="16" name="Picture 15" descr="Illustration showing the growth of a plant in six stages: a hand placing a seed in a pot, a sprout, new leaves on the spout, a watering can watering a budding flower, one full flower, and finally a pot with multiple blooming flowers.">
            <a:extLst>
              <a:ext uri="{FF2B5EF4-FFF2-40B4-BE49-F238E27FC236}">
                <a16:creationId xmlns:a16="http://schemas.microsoft.com/office/drawing/2014/main" id="{8DE99EAB-CD03-6D9A-B68D-67EB7C885E25}"/>
              </a:ext>
            </a:extLst>
          </p:cNvPr>
          <p:cNvPicPr>
            <a:picLocks noChangeAspect="1"/>
          </p:cNvPicPr>
          <p:nvPr/>
        </p:nvPicPr>
        <p:blipFill>
          <a:blip r:embed="rId3"/>
          <a:stretch>
            <a:fillRect/>
          </a:stretch>
        </p:blipFill>
        <p:spPr>
          <a:xfrm>
            <a:off x="731229" y="970187"/>
            <a:ext cx="10895320" cy="3095136"/>
          </a:xfrm>
          <a:prstGeom prst="rect">
            <a:avLst/>
          </a:prstGeom>
        </p:spPr>
      </p:pic>
    </p:spTree>
    <p:extLst>
      <p:ext uri="{BB962C8B-B14F-4D97-AF65-F5344CB8AC3E}">
        <p14:creationId xmlns:p14="http://schemas.microsoft.com/office/powerpoint/2010/main" val="121818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CB4F-28E5-DFBB-F9B5-7B5A279CE599}"/>
              </a:ext>
            </a:extLst>
          </p:cNvPr>
          <p:cNvSpPr>
            <a:spLocks noGrp="1"/>
          </p:cNvSpPr>
          <p:nvPr>
            <p:ph type="title"/>
          </p:nvPr>
        </p:nvSpPr>
        <p:spPr/>
        <p:txBody>
          <a:bodyPr/>
          <a:lstStyle/>
          <a:p>
            <a:r>
              <a:rPr lang="en-US"/>
              <a:t>Poll #1</a:t>
            </a:r>
          </a:p>
        </p:txBody>
      </p:sp>
      <p:sp>
        <p:nvSpPr>
          <p:cNvPr id="3" name="Content Placeholder 2">
            <a:extLst>
              <a:ext uri="{FF2B5EF4-FFF2-40B4-BE49-F238E27FC236}">
                <a16:creationId xmlns:a16="http://schemas.microsoft.com/office/drawing/2014/main" id="{8500A7FD-11BB-B910-F721-4300E5F671C7}"/>
              </a:ext>
            </a:extLst>
          </p:cNvPr>
          <p:cNvSpPr>
            <a:spLocks noGrp="1"/>
          </p:cNvSpPr>
          <p:nvPr>
            <p:ph idx="1"/>
          </p:nvPr>
        </p:nvSpPr>
        <p:spPr>
          <a:xfrm>
            <a:off x="4292867" y="1419708"/>
            <a:ext cx="7060933" cy="4018584"/>
          </a:xfrm>
        </p:spPr>
        <p:txBody>
          <a:bodyPr/>
          <a:lstStyle/>
          <a:p>
            <a:pPr marL="0" indent="0">
              <a:buNone/>
            </a:pPr>
            <a:r>
              <a:rPr lang="en-US"/>
              <a:t>How many webinars in this series have you attended/watched the recording?</a:t>
            </a:r>
          </a:p>
          <a:p>
            <a:pPr marL="404813">
              <a:buFont typeface="Wingdings" panose="05000000000000000000" pitchFamily="2" charset="2"/>
              <a:buChar char="q"/>
            </a:pPr>
            <a:r>
              <a:rPr lang="en-US"/>
              <a:t> This is my first webinar.</a:t>
            </a:r>
          </a:p>
          <a:p>
            <a:pPr marL="404813">
              <a:buFont typeface="Wingdings" panose="05000000000000000000" pitchFamily="2" charset="2"/>
              <a:buChar char="q"/>
            </a:pPr>
            <a:r>
              <a:rPr lang="en-US"/>
              <a:t> 1</a:t>
            </a:r>
          </a:p>
          <a:p>
            <a:pPr marL="404813">
              <a:buFont typeface="Wingdings" panose="05000000000000000000" pitchFamily="2" charset="2"/>
              <a:buChar char="q"/>
            </a:pPr>
            <a:r>
              <a:rPr lang="en-US"/>
              <a:t> 2</a:t>
            </a:r>
          </a:p>
          <a:p>
            <a:pPr marL="404813">
              <a:buFont typeface="Wingdings" panose="05000000000000000000" pitchFamily="2" charset="2"/>
              <a:buChar char="q"/>
            </a:pPr>
            <a:r>
              <a:rPr lang="en-US"/>
              <a:t> All of them to date.</a:t>
            </a:r>
          </a:p>
        </p:txBody>
      </p:sp>
    </p:spTree>
    <p:extLst>
      <p:ext uri="{BB962C8B-B14F-4D97-AF65-F5344CB8AC3E}">
        <p14:creationId xmlns:p14="http://schemas.microsoft.com/office/powerpoint/2010/main" val="357739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3CA8C-26DE-B117-D694-3C981F169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6CFC1-7E53-B136-86FA-DCEBDAC304FE}"/>
              </a:ext>
            </a:extLst>
          </p:cNvPr>
          <p:cNvSpPr>
            <a:spLocks noGrp="1"/>
          </p:cNvSpPr>
          <p:nvPr>
            <p:ph type="title"/>
          </p:nvPr>
        </p:nvSpPr>
        <p:spPr/>
        <p:txBody>
          <a:bodyPr/>
          <a:lstStyle/>
          <a:p>
            <a:r>
              <a:rPr lang="en-US">
                <a:hlinkClick r:id="rId3"/>
              </a:rPr>
              <a:t>Webinar Series &amp; Resource Pages</a:t>
            </a:r>
            <a:endParaRPr lang="en-US"/>
          </a:p>
        </p:txBody>
      </p:sp>
      <p:pic>
        <p:nvPicPr>
          <p:cNvPr id="10" name="Picture 9" descr="Screenshot of webinar series webpage">
            <a:extLst>
              <a:ext uri="{FF2B5EF4-FFF2-40B4-BE49-F238E27FC236}">
                <a16:creationId xmlns:a16="http://schemas.microsoft.com/office/drawing/2014/main" id="{AA28B3E8-BA46-7AA3-D68D-A0DF68CF9634}"/>
              </a:ext>
            </a:extLst>
          </p:cNvPr>
          <p:cNvPicPr>
            <a:picLocks noChangeAspect="1"/>
          </p:cNvPicPr>
          <p:nvPr/>
        </p:nvPicPr>
        <p:blipFill>
          <a:blip r:embed="rId4"/>
          <a:srcRect t="6378"/>
          <a:stretch>
            <a:fillRect/>
          </a:stretch>
        </p:blipFill>
        <p:spPr>
          <a:xfrm>
            <a:off x="970403" y="1658373"/>
            <a:ext cx="6238139" cy="4118737"/>
          </a:xfrm>
          <a:prstGeom prst="rect">
            <a:avLst/>
          </a:prstGeom>
          <a:effectLst>
            <a:outerShdw blurRad="50800" dist="38100" dir="2700000" algn="tl" rotWithShape="0">
              <a:prstClr val="black">
                <a:alpha val="40000"/>
              </a:prstClr>
            </a:outerShdw>
          </a:effectLst>
        </p:spPr>
      </p:pic>
      <p:sp>
        <p:nvSpPr>
          <p:cNvPr id="11" name="Content Placeholder 10">
            <a:extLst>
              <a:ext uri="{FF2B5EF4-FFF2-40B4-BE49-F238E27FC236}">
                <a16:creationId xmlns:a16="http://schemas.microsoft.com/office/drawing/2014/main" id="{96230329-C200-BCA0-1198-6A044EFC837E}"/>
              </a:ext>
            </a:extLst>
          </p:cNvPr>
          <p:cNvSpPr>
            <a:spLocks noGrp="1"/>
          </p:cNvSpPr>
          <p:nvPr>
            <p:ph idx="1"/>
          </p:nvPr>
        </p:nvSpPr>
        <p:spPr>
          <a:xfrm>
            <a:off x="7505700" y="2007941"/>
            <a:ext cx="3848100" cy="3419600"/>
          </a:xfrm>
          <a:solidFill>
            <a:schemeClr val="bg1">
              <a:lumMod val="95000"/>
            </a:schemeClr>
          </a:solidFill>
        </p:spPr>
        <p:txBody>
          <a:bodyPr/>
          <a:lstStyle/>
          <a:p>
            <a:pPr marL="0" indent="0">
              <a:buNone/>
            </a:pPr>
            <a:r>
              <a:rPr lang="en-US" dirty="0"/>
              <a:t>Scroll down to find:</a:t>
            </a:r>
          </a:p>
          <a:p>
            <a:r>
              <a:rPr lang="en-US" sz="2700" dirty="0"/>
              <a:t>Links to all the webinar resource pages</a:t>
            </a:r>
          </a:p>
          <a:p>
            <a:r>
              <a:rPr lang="en-US" sz="2700" dirty="0"/>
              <a:t>YouTube Playlist of all the recordings</a:t>
            </a:r>
          </a:p>
        </p:txBody>
      </p:sp>
    </p:spTree>
    <p:extLst>
      <p:ext uri="{BB962C8B-B14F-4D97-AF65-F5344CB8AC3E}">
        <p14:creationId xmlns:p14="http://schemas.microsoft.com/office/powerpoint/2010/main" val="1403473239"/>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005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NCADEMI">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AB652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241</TotalTime>
  <Words>1661</Words>
  <Application>Microsoft Office PowerPoint</Application>
  <PresentationFormat>Widescreen</PresentationFormat>
  <Paragraphs>228</Paragraphs>
  <Slides>43</Slides>
  <Notes>39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Aptos</vt:lpstr>
      <vt:lpstr>Aptos Display</vt:lpstr>
      <vt:lpstr>Arial</vt:lpstr>
      <vt:lpstr>Calibri</vt:lpstr>
      <vt:lpstr>Courier New</vt:lpstr>
      <vt:lpstr>Dreaming Outloud Pro</vt:lpstr>
      <vt:lpstr>Museo Slab 500</vt:lpstr>
      <vt:lpstr>Wingdings</vt:lpstr>
      <vt:lpstr>Office Theme</vt:lpstr>
      <vt:lpstr>Office Theme</vt:lpstr>
      <vt:lpstr>Powering Access Through Systemic Action</vt:lpstr>
      <vt:lpstr>Webinar Support &amp; Resources</vt:lpstr>
      <vt:lpstr>Webinar Communication</vt:lpstr>
      <vt:lpstr>Webinar Series Facilitators</vt:lpstr>
      <vt:lpstr>Thank you for your feedback!</vt:lpstr>
      <vt:lpstr>Webinar Series Goals</vt:lpstr>
      <vt:lpstr>Series Timeline</vt:lpstr>
      <vt:lpstr>Poll #1</vt:lpstr>
      <vt:lpstr>Webinar Series &amp; Resource Pages</vt:lpstr>
      <vt:lpstr>Webinar 3 Takeaways</vt:lpstr>
      <vt:lpstr>Watering New Growth</vt:lpstr>
      <vt:lpstr>Webinar 4: Quality Indicators for Accessible Formats</vt:lpstr>
      <vt:lpstr>What do we mean by accessible formats?</vt:lpstr>
      <vt:lpstr>Recall the Two Pathways to Provide Accessible Materials</vt:lpstr>
      <vt:lpstr>Two Pathways to Provide Accessible Materials &amp; Related Laws</vt:lpstr>
      <vt:lpstr>Examples of Accessible Formats </vt:lpstr>
      <vt:lpstr>IDEA and Accessible Formats</vt:lpstr>
      <vt:lpstr>NIMAS &amp; NIMAC</vt:lpstr>
      <vt:lpstr>Resources for Understanding NIMAS-NIMAC</vt:lpstr>
      <vt:lpstr>Acquiring Accessible Formats</vt:lpstr>
      <vt:lpstr>Accessible Formats in the IEP</vt:lpstr>
      <vt:lpstr>Getting Started with the Quality Indicators</vt:lpstr>
      <vt:lpstr>Interdependent Quality Indicators</vt:lpstr>
      <vt:lpstr>Acronyms Defined</vt:lpstr>
      <vt:lpstr>Quality Indicators for the Provision and Use of Accessible Formats (AF QIs)</vt:lpstr>
      <vt:lpstr>AF1: Commitment from Leadership</vt:lpstr>
      <vt:lpstr>AF2: Guidelines for NIMAC Coordination </vt:lpstr>
      <vt:lpstr>AF3: Guidelines for Accessible Formats in the IEP</vt:lpstr>
      <vt:lpstr>AF4: Guidelines for Acquiring Accessible Formats</vt:lpstr>
      <vt:lpstr>AF5: Professional Development and TA</vt:lpstr>
      <vt:lpstr>AF6: Data Collection and Use</vt:lpstr>
      <vt:lpstr>AF7: A Sustainability Plan</vt:lpstr>
      <vt:lpstr>Poll #2</vt:lpstr>
      <vt:lpstr>Looking Ahead</vt:lpstr>
      <vt:lpstr>Before Our Next Webinar (12/4)</vt:lpstr>
      <vt:lpstr>Keep Your Accessibility Conversations Going </vt:lpstr>
      <vt:lpstr>No Office Hours Next Week</vt:lpstr>
      <vt:lpstr>Webinar 5 Introduction to the Self-Assessment Tools</vt:lpstr>
      <vt:lpstr>Targeted TA Launches in January 2026</vt:lpstr>
      <vt:lpstr>Contact, Connect, and Stay Informed</vt:lpstr>
      <vt:lpstr>The Home of NCADEMI</vt:lpstr>
      <vt:lpstr>Disclaimers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lastModifiedBy>Jena Fahlbush</cp:lastModifiedBy>
  <cp:revision>7</cp:revision>
  <dcterms:created xsi:type="dcterms:W3CDTF">2024-09-20T19:53:30Z</dcterms:created>
  <dcterms:modified xsi:type="dcterms:W3CDTF">2025-11-20T20:12:37Z</dcterms:modified>
  <cp:category/>
</cp:coreProperties>
</file>